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57" r:id="rId1"/>
    <p:sldMasterId id="2147483698" r:id="rId2"/>
    <p:sldMasterId id="2147483710" r:id="rId3"/>
  </p:sldMasterIdLst>
  <p:notesMasterIdLst>
    <p:notesMasterId r:id="rId79"/>
  </p:notesMasterIdLst>
  <p:sldIdLst>
    <p:sldId id="256" r:id="rId4"/>
    <p:sldId id="563" r:id="rId5"/>
    <p:sldId id="565" r:id="rId6"/>
    <p:sldId id="564" r:id="rId7"/>
    <p:sldId id="560" r:id="rId8"/>
    <p:sldId id="557" r:id="rId9"/>
    <p:sldId id="558" r:id="rId10"/>
    <p:sldId id="566" r:id="rId11"/>
    <p:sldId id="567" r:id="rId12"/>
    <p:sldId id="568" r:id="rId13"/>
    <p:sldId id="621" r:id="rId14"/>
    <p:sldId id="577" r:id="rId15"/>
    <p:sldId id="576" r:id="rId16"/>
    <p:sldId id="581" r:id="rId17"/>
    <p:sldId id="578" r:id="rId18"/>
    <p:sldId id="584" r:id="rId19"/>
    <p:sldId id="587" r:id="rId20"/>
    <p:sldId id="586" r:id="rId21"/>
    <p:sldId id="585" r:id="rId22"/>
    <p:sldId id="590" r:id="rId23"/>
    <p:sldId id="588" r:id="rId24"/>
    <p:sldId id="591" r:id="rId25"/>
    <p:sldId id="593" r:id="rId26"/>
    <p:sldId id="589" r:id="rId27"/>
    <p:sldId id="592" r:id="rId28"/>
    <p:sldId id="575" r:id="rId29"/>
    <p:sldId id="614" r:id="rId30"/>
    <p:sldId id="596" r:id="rId31"/>
    <p:sldId id="594" r:id="rId32"/>
    <p:sldId id="607" r:id="rId33"/>
    <p:sldId id="616" r:id="rId34"/>
    <p:sldId id="652" r:id="rId35"/>
    <p:sldId id="653" r:id="rId36"/>
    <p:sldId id="654" r:id="rId37"/>
    <p:sldId id="617" r:id="rId38"/>
    <p:sldId id="618" r:id="rId39"/>
    <p:sldId id="619" r:id="rId40"/>
    <p:sldId id="620" r:id="rId41"/>
    <p:sldId id="622" r:id="rId42"/>
    <p:sldId id="625" r:id="rId43"/>
    <p:sldId id="626" r:id="rId44"/>
    <p:sldId id="627" r:id="rId45"/>
    <p:sldId id="628" r:id="rId46"/>
    <p:sldId id="629" r:id="rId47"/>
    <p:sldId id="630" r:id="rId48"/>
    <p:sldId id="631" r:id="rId49"/>
    <p:sldId id="632" r:id="rId50"/>
    <p:sldId id="633" r:id="rId51"/>
    <p:sldId id="634" r:id="rId52"/>
    <p:sldId id="608" r:id="rId53"/>
    <p:sldId id="635" r:id="rId54"/>
    <p:sldId id="636" r:id="rId55"/>
    <p:sldId id="637" r:id="rId56"/>
    <p:sldId id="638" r:id="rId57"/>
    <p:sldId id="639" r:id="rId58"/>
    <p:sldId id="640" r:id="rId59"/>
    <p:sldId id="641" r:id="rId60"/>
    <p:sldId id="642" r:id="rId61"/>
    <p:sldId id="643" r:id="rId62"/>
    <p:sldId id="644" r:id="rId63"/>
    <p:sldId id="645" r:id="rId64"/>
    <p:sldId id="602" r:id="rId65"/>
    <p:sldId id="646" r:id="rId66"/>
    <p:sldId id="647" r:id="rId67"/>
    <p:sldId id="624" r:id="rId68"/>
    <p:sldId id="648" r:id="rId69"/>
    <p:sldId id="606" r:id="rId70"/>
    <p:sldId id="609" r:id="rId71"/>
    <p:sldId id="580" r:id="rId72"/>
    <p:sldId id="610" r:id="rId73"/>
    <p:sldId id="611" r:id="rId74"/>
    <p:sldId id="612" r:id="rId75"/>
    <p:sldId id="613" r:id="rId76"/>
    <p:sldId id="623" r:id="rId77"/>
    <p:sldId id="649" r:id="rId78"/>
  </p:sldIdLst>
  <p:sldSz cx="18288000" cy="10287000"/>
  <p:notesSz cx="7010400" cy="9296400"/>
  <p:embeddedFontLst>
    <p:embeddedFont>
      <p:font typeface="Assistant" pitchFamily="2" charset="-79"/>
      <p:regular r:id="rId80"/>
      <p:bold r:id="rId81"/>
    </p:embeddedFont>
    <p:embeddedFont>
      <p:font typeface="Montserrat" pitchFamily="2" charset="77"/>
      <p:regular r:id="rId82"/>
      <p:bold r:id="rId83"/>
      <p:italic r:id="rId84"/>
      <p:boldItalic r:id="rId85"/>
    </p:embeddedFont>
    <p:embeddedFont>
      <p:font typeface="Montserrat Black" pitchFamily="2" charset="77"/>
      <p:bold r:id="rId86"/>
      <p:italic r:id="rId87"/>
      <p:boldItalic r:id="rId88"/>
    </p:embeddedFont>
    <p:embeddedFont>
      <p:font typeface="Roboto" panose="02000000000000000000" pitchFamily="2" charset="0"/>
      <p:regular r:id="rId89"/>
      <p:bold r:id="rId90"/>
      <p:italic r:id="rId91"/>
      <p:boldItalic r:id="rId92"/>
    </p:embeddedFont>
    <p:embeddedFont>
      <p:font typeface="Tenor Sans" panose="02000000000000000000" pitchFamily="2" charset="77"/>
      <p:regular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21" autoAdjust="0"/>
    <p:restoredTop sz="83744" autoAdjust="0"/>
  </p:normalViewPr>
  <p:slideViewPr>
    <p:cSldViewPr snapToGrid="0">
      <p:cViewPr varScale="1">
        <p:scale>
          <a:sx n="79" d="100"/>
          <a:sy n="79" d="100"/>
        </p:scale>
        <p:origin x="272" y="464"/>
      </p:cViewPr>
      <p:guideLst>
        <p:guide orient="horz" pos="2160"/>
        <p:guide pos="2880"/>
      </p:guideLst>
    </p:cSldViewPr>
  </p:slideViewPr>
  <p:outlineViewPr>
    <p:cViewPr>
      <p:scale>
        <a:sx n="33" d="100"/>
        <a:sy n="33" d="100"/>
      </p:scale>
      <p:origin x="0" y="-5082"/>
    </p:cViewPr>
  </p:outlineViewPr>
  <p:notesTextViewPr>
    <p:cViewPr>
      <p:scale>
        <a:sx n="1" d="1"/>
        <a:sy n="1" d="1"/>
      </p:scale>
      <p:origin x="0" y="0"/>
    </p:cViewPr>
  </p:notesTextViewPr>
  <p:sorterViewPr>
    <p:cViewPr>
      <p:scale>
        <a:sx n="100" d="100"/>
        <a:sy n="100" d="100"/>
      </p:scale>
      <p:origin x="0" y="-32750"/>
    </p:cViewPr>
  </p:sorterViewPr>
  <p:notesViewPr>
    <p:cSldViewPr snapToGrid="0">
      <p:cViewPr varScale="1">
        <p:scale>
          <a:sx n="52" d="100"/>
          <a:sy n="52" d="100"/>
        </p:scale>
        <p:origin x="341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font" Target="fonts/font11.fntdata"/><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8.fntdata"/><Relationship Id="rId61" Type="http://schemas.openxmlformats.org/officeDocument/2006/relationships/slide" Target="slides/slide58.xml"/><Relationship Id="rId82"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Keith</a:t>
            </a:r>
          </a:p>
          <a:p>
            <a:pPr marL="0" indent="0">
              <a:buNone/>
            </a:pPr>
            <a:r>
              <a:rPr lang="en-CA" dirty="0"/>
              <a:t>Thank you all for joining us today</a:t>
            </a:r>
          </a:p>
          <a:p>
            <a:pPr marL="0" indent="0">
              <a:buNone/>
            </a:pPr>
            <a:r>
              <a:rPr lang="en-CA" dirty="0"/>
              <a:t>As of yesterday,, we had 47 people register for this important conversation – so Welcome</a:t>
            </a:r>
          </a:p>
          <a:p>
            <a:pPr marL="0" indent="0">
              <a:buNone/>
            </a:pPr>
            <a:br>
              <a:rPr lang="en-CA" dirty="0"/>
            </a:br>
            <a:r>
              <a:rPr lang="en-CA" dirty="0"/>
              <a:t>I would also like to do a particular shout out to Denise Magi- our Honorary chair for her presence today.</a:t>
            </a:r>
          </a:p>
          <a:p>
            <a:pPr marL="0" indent="0">
              <a:buNone/>
            </a:pPr>
            <a:endParaRPr lang="en-CA" dirty="0"/>
          </a:p>
          <a:p>
            <a:pPr marL="0" indent="0">
              <a:buNone/>
            </a:pPr>
            <a:r>
              <a:rPr lang="en-CA" dirty="0"/>
              <a:t>I’ll now turn it over to Adrianna Tetley who will be moderating this section.,</a:t>
            </a:r>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8556C9D5-6971-84CE-7FCB-4F4A41EE409F}"/>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94FD1DDA-8CD3-0718-14B9-5E78D6DC9E7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6A1FAE2-3136-3DF4-6770-FE17F15E36E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16334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8556C9D5-6971-84CE-7FCB-4F4A41EE409F}"/>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94FD1DDA-8CD3-0718-14B9-5E78D6DC9E7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6A1FAE2-3136-3DF4-6770-FE17F15E36E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16334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2902ABB1-A1A3-7A54-671B-9287BF297664}"/>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B9FBBB5D-2B0B-C389-5422-BA1C9E48979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D9EB6556-8951-F42A-8F17-8EE1F0B820D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6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422C02DA-7B61-6720-A4BE-D587D8E2B9EB}"/>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E48EC27F-2828-CB2B-3F55-3744CF32A0C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Over to Keith</a:t>
            </a:r>
          </a:p>
          <a:p>
            <a:pPr marL="0" indent="0">
              <a:buNone/>
            </a:pPr>
            <a:endParaRPr lang="en-CA" dirty="0"/>
          </a:p>
          <a:p>
            <a:pPr marL="0" indent="0">
              <a:buNone/>
            </a:pPr>
            <a:r>
              <a:rPr lang="en-CA" dirty="0"/>
              <a:t>KEITH</a:t>
            </a:r>
          </a:p>
          <a:p>
            <a:pPr marL="0" indent="0">
              <a:buNone/>
            </a:pPr>
            <a:endParaRPr lang="en-CA" dirty="0"/>
          </a:p>
          <a:p>
            <a:pPr marL="0" indent="0">
              <a:buNone/>
            </a:pPr>
            <a:r>
              <a:rPr lang="en-CA" dirty="0"/>
              <a:t>Thank you to all the participants who shared all their thoughts on the Laying the Ground Work report and suggestions for how to move forward</a:t>
            </a:r>
          </a:p>
          <a:p>
            <a:pPr marL="0" indent="0">
              <a:buNone/>
            </a:pPr>
            <a:endParaRPr lang="en-CA" dirty="0"/>
          </a:p>
          <a:p>
            <a:pPr marL="0" indent="0">
              <a:buNone/>
            </a:pPr>
            <a:r>
              <a:rPr lang="en-CA" dirty="0"/>
              <a:t>Thanks you also to all the presenters for the inspirations and passion and for helping CareNow Ontario begin to put some strategies into action.</a:t>
            </a:r>
          </a:p>
          <a:p>
            <a:pPr marL="0" indent="0">
              <a:buNone/>
            </a:pPr>
            <a:endParaRPr lang="en-CA" dirty="0"/>
          </a:p>
          <a:p>
            <a:pPr marL="0" indent="0">
              <a:buNone/>
            </a:pPr>
            <a:r>
              <a:rPr lang="en-CA" dirty="0"/>
              <a:t>It is inspiring and heart warming.</a:t>
            </a:r>
          </a:p>
          <a:p>
            <a:pPr marL="0" indent="0">
              <a:buNone/>
            </a:pPr>
            <a:endParaRPr lang="en-CA" dirty="0"/>
          </a:p>
          <a:p>
            <a:pPr marL="0" indent="0">
              <a:buNone/>
            </a:pPr>
            <a:r>
              <a:rPr lang="en-CA" dirty="0"/>
              <a:t>For all  friends of CareNow Ontario who are not yet our members – we need your voice, Please consider joining  CareNow Ontario as members. IT is only $25 per year. But it is not about the money – it is about showing the number of members that support the work that we do on your behalf.  </a:t>
            </a:r>
          </a:p>
          <a:p>
            <a:pPr marL="0" indent="0">
              <a:buNone/>
            </a:pPr>
            <a:endParaRPr lang="en-CA" dirty="0"/>
          </a:p>
          <a:p>
            <a:pPr marL="0" indent="0">
              <a:buNone/>
            </a:pPr>
            <a:r>
              <a:rPr lang="en-CA" dirty="0"/>
              <a:t>If interested please go to the Canada Helps website, pick CareNow Ontario and  Indicate that your $25 is for membership</a:t>
            </a:r>
          </a:p>
          <a:p>
            <a:pPr marL="0" indent="0">
              <a:buNone/>
            </a:pPr>
            <a:endParaRPr lang="en-CA" dirty="0"/>
          </a:p>
          <a:p>
            <a:pPr marL="0" indent="0">
              <a:buNone/>
            </a:pPr>
            <a:r>
              <a:rPr lang="en-CA" dirty="0"/>
              <a:t>It is as easy as that.</a:t>
            </a:r>
          </a:p>
          <a:p>
            <a:pPr marL="0" indent="0">
              <a:buNone/>
            </a:pPr>
            <a:endParaRPr dirty="0"/>
          </a:p>
        </p:txBody>
      </p:sp>
      <p:sp>
        <p:nvSpPr>
          <p:cNvPr id="208" name="Google Shape;208;p7:notes">
            <a:extLst>
              <a:ext uri="{FF2B5EF4-FFF2-40B4-BE49-F238E27FC236}">
                <a16:creationId xmlns:a16="http://schemas.microsoft.com/office/drawing/2014/main" id="{9C46071E-4B7D-65E6-F495-D6977F7B835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73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B06A8CEA-F91C-F3A8-BDAE-B83E3652109B}"/>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997B9E9A-3C84-A692-265D-99B99694AF8F}"/>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208" name="Google Shape;208;p7:notes">
            <a:extLst>
              <a:ext uri="{FF2B5EF4-FFF2-40B4-BE49-F238E27FC236}">
                <a16:creationId xmlns:a16="http://schemas.microsoft.com/office/drawing/2014/main" id="{9BE5B883-3083-7BFF-A0CD-B609099425A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06261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4046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9B199536-7B31-2330-9D50-F5224173C843}"/>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72AB772C-9C4B-69FA-9F36-59991C0929A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F39F392-D3DF-EFB2-705D-5B1018F2E04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270044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0169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7B9113C9-B0A4-19CD-57D0-9D850030D065}"/>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A435C61E-2FDF-7B07-BD75-1885724CDE06}"/>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BB2C0EE-A85F-C162-E631-16408E62CE8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4364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E65B0766-65E7-3BB0-B088-4DA427FDF37D}"/>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510C7F9C-362C-73C9-28E9-64116FA7C4E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6E8AD4BB-B6BC-D478-FC74-17B697E77E1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70170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35C29C32-0597-16BF-6F72-E4B6B3922EBC}"/>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338702C1-D321-1D74-E357-D0F43C7054A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6944C94B-82E5-1800-1475-9D1A999C61C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181461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7F21938-47E4-04AB-A019-9807202C6863}"/>
            </a:ext>
          </a:extLst>
        </p:cNvPr>
        <p:cNvGrpSpPr/>
        <p:nvPr/>
      </p:nvGrpSpPr>
      <p:grpSpPr>
        <a:xfrm>
          <a:off x="0" y="0"/>
          <a:ext cx="0" cy="0"/>
          <a:chOff x="0" y="0"/>
          <a:chExt cx="0" cy="0"/>
        </a:xfrm>
      </p:grpSpPr>
      <p:sp>
        <p:nvSpPr>
          <p:cNvPr id="103" name="Google Shape;103;p4:notes">
            <a:extLst>
              <a:ext uri="{FF2B5EF4-FFF2-40B4-BE49-F238E27FC236}">
                <a16:creationId xmlns:a16="http://schemas.microsoft.com/office/drawing/2014/main" id="{99C1DB7A-ABFB-C36D-FC9D-D410EA6F257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Keith</a:t>
            </a:r>
          </a:p>
          <a:p>
            <a:pPr marL="0" indent="0">
              <a:buNone/>
            </a:pPr>
            <a:endParaRPr lang="en-US" dirty="0"/>
          </a:p>
          <a:p>
            <a:pPr marL="0" indent="0">
              <a:buNone/>
            </a:pPr>
            <a:r>
              <a:rPr lang="en-US" dirty="0"/>
              <a:t>The first order of business is to approve the Agenda as presented.  It was sent out in advance with the Notice of Meeting.  </a:t>
            </a:r>
          </a:p>
          <a:p>
            <a:pPr marL="0" indent="0">
              <a:buNone/>
            </a:pPr>
            <a:endParaRPr lang="en-US" dirty="0"/>
          </a:p>
          <a:p>
            <a:pPr marL="0" indent="0">
              <a:buNone/>
            </a:pPr>
            <a:r>
              <a:rPr lang="en-US" dirty="0"/>
              <a:t>(do not read it – they got it in advance…)</a:t>
            </a:r>
          </a:p>
          <a:p>
            <a:pPr marL="0" indent="0">
              <a:buNone/>
            </a:pPr>
            <a:endParaRPr lang="en-US" dirty="0"/>
          </a:p>
          <a:p>
            <a:pPr marL="0" indent="0">
              <a:buNone/>
            </a:pPr>
            <a:r>
              <a:rPr lang="en-US" dirty="0"/>
              <a:t>Any questions</a:t>
            </a:r>
          </a:p>
          <a:p>
            <a:pPr marL="0" indent="0">
              <a:buNone/>
            </a:pPr>
            <a:endParaRPr lang="en-US" dirty="0"/>
          </a:p>
          <a:p>
            <a:pPr marL="0" indent="0">
              <a:buNone/>
            </a:pPr>
            <a:r>
              <a:rPr lang="en-US" dirty="0"/>
              <a:t>Seeing none, lets move to approve the agenda</a:t>
            </a:r>
            <a:endParaRPr dirty="0"/>
          </a:p>
        </p:txBody>
      </p:sp>
      <p:sp>
        <p:nvSpPr>
          <p:cNvPr id="104" name="Google Shape;104;p4:notes">
            <a:extLst>
              <a:ext uri="{FF2B5EF4-FFF2-40B4-BE49-F238E27FC236}">
                <a16:creationId xmlns:a16="http://schemas.microsoft.com/office/drawing/2014/main" id="{4B407AFA-A328-200C-7A79-5CEC9832BD6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7598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7FBF-2A8D-E25A-4175-03950E060D7E}"/>
              </a:ext>
            </a:extLst>
          </p:cNvPr>
          <p:cNvSpPr>
            <a:spLocks noGrp="1"/>
          </p:cNvSpPr>
          <p:nvPr>
            <p:ph type="title"/>
          </p:nvPr>
        </p:nvSpPr>
        <p:spPr>
          <a:xfrm>
            <a:off x="1259682" y="547688"/>
            <a:ext cx="15773400" cy="198834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4BAF12-AA9A-A1E4-0907-5A71751DD85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D4BE9-423D-DB12-961C-DD3159586F3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37777BD-66CD-B873-8D7C-90643A78BBA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1CDB9-B0E4-2B08-3123-677EE7D61E4D}"/>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BDC44BF-ABE6-45E2-66E9-242536CB04F7}"/>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8" name="Footer Placeholder 7">
            <a:extLst>
              <a:ext uri="{FF2B5EF4-FFF2-40B4-BE49-F238E27FC236}">
                <a16:creationId xmlns:a16="http://schemas.microsoft.com/office/drawing/2014/main" id="{318EB5E8-F7C6-A88E-1209-3B3F11FEE3E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077FEC9-CF04-44ED-E981-CA97904CBD85}"/>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81815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01F2-AE82-75E0-45B6-9A3D039145C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5E0BC98-295C-16BC-AB6E-858BBAE579E8}"/>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4" name="Footer Placeholder 3">
            <a:extLst>
              <a:ext uri="{FF2B5EF4-FFF2-40B4-BE49-F238E27FC236}">
                <a16:creationId xmlns:a16="http://schemas.microsoft.com/office/drawing/2014/main" id="{6CE6CBE3-A696-E9FC-F512-8A8DFC41326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FFB5B5-F4F4-0012-C588-73E10781996A}"/>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83402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625AB-B9BE-2935-D2BA-19C580C40BBE}"/>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3" name="Footer Placeholder 2">
            <a:extLst>
              <a:ext uri="{FF2B5EF4-FFF2-40B4-BE49-F238E27FC236}">
                <a16:creationId xmlns:a16="http://schemas.microsoft.com/office/drawing/2014/main" id="{0470233D-4328-A4CC-C5C1-EF6416B0DFD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3883BE-6DAC-C033-A76A-91208F11E114}"/>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40478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8CD7-6B57-1A7B-5F25-E09A471A0AE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D9E582B-BC66-F535-3851-81319903FE1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3401353-5CFB-41B5-6E15-4A8DCEE3575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719E21D-E684-9632-2510-472FD634CED6}"/>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6" name="Footer Placeholder 5">
            <a:extLst>
              <a:ext uri="{FF2B5EF4-FFF2-40B4-BE49-F238E27FC236}">
                <a16:creationId xmlns:a16="http://schemas.microsoft.com/office/drawing/2014/main" id="{228C19D6-C2BB-8214-D8C5-C991834E5B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74B5EB-AF4D-D53D-940C-F3D2B8BBF95B}"/>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3713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14B0-11CC-6744-E1FC-E01B34B03C6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664FE3-11E2-92AC-8AF8-8F18233419A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CA"/>
          </a:p>
        </p:txBody>
      </p:sp>
      <p:sp>
        <p:nvSpPr>
          <p:cNvPr id="4" name="Text Placeholder 3">
            <a:extLst>
              <a:ext uri="{FF2B5EF4-FFF2-40B4-BE49-F238E27FC236}">
                <a16:creationId xmlns:a16="http://schemas.microsoft.com/office/drawing/2014/main" id="{43D43583-AA5E-2871-CB29-3F1E6492C09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9C997E3-E9A2-E387-1A44-82CA95B2C898}"/>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6" name="Footer Placeholder 5">
            <a:extLst>
              <a:ext uri="{FF2B5EF4-FFF2-40B4-BE49-F238E27FC236}">
                <a16:creationId xmlns:a16="http://schemas.microsoft.com/office/drawing/2014/main" id="{10F25598-FBC6-40FC-5309-E70254A98F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760FF8-D4C7-C574-ED12-772E16D329B0}"/>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33429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BE72-C14F-701D-F930-9D49931582A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DFF8D1-E805-9536-B2E0-74AA271DD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2B1471-F2BA-A53B-AA77-A53AD5DAE40C}"/>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5" name="Footer Placeholder 4">
            <a:extLst>
              <a:ext uri="{FF2B5EF4-FFF2-40B4-BE49-F238E27FC236}">
                <a16:creationId xmlns:a16="http://schemas.microsoft.com/office/drawing/2014/main" id="{AD7084C8-7030-D361-107A-23A6FCA411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F17466-7E25-17A4-CD91-D614EE1E638E}"/>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43854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C0E9D-6735-F482-0475-7BCCD03D0767}"/>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5CE2B8-979A-4F3C-56E1-AC246EBB148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B16294-DA43-8DE3-2FDA-03107C816B3B}"/>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5" name="Footer Placeholder 4">
            <a:extLst>
              <a:ext uri="{FF2B5EF4-FFF2-40B4-BE49-F238E27FC236}">
                <a16:creationId xmlns:a16="http://schemas.microsoft.com/office/drawing/2014/main" id="{F6554573-3566-E646-0317-36A3E9A97F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7EC5E3-91BF-C1AE-EF09-419E49EB3661}"/>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88240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24163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1" name="Google Shape;11;p3"/>
          <p:cNvSpPr txBox="1">
            <a:spLocks noGrp="1"/>
          </p:cNvSpPr>
          <p:nvPr>
            <p:ph type="body" idx="1" hasCustomPrompt="1"/>
          </p:nvPr>
        </p:nvSpPr>
        <p:spPr>
          <a:xfrm>
            <a:off x="1507350" y="4731851"/>
            <a:ext cx="8229600" cy="4526100"/>
          </a:xfrm>
          <a:prstGeom prst="rect">
            <a:avLst/>
          </a:prstGeom>
          <a:noFill/>
          <a:ln>
            <a:noFill/>
          </a:ln>
        </p:spPr>
        <p:txBody>
          <a:bodyPr spcFirstLastPara="1" wrap="square" lIns="91425" tIns="45700" rIns="91425" bIns="45700" anchor="t" anchorCtr="0">
            <a:normAutofit/>
          </a:bodyPr>
          <a:lstStyle>
            <a:lvl1pPr marL="457223" lvl="0" indent="-444522" algn="l" rtl="0">
              <a:spcBef>
                <a:spcPts val="360"/>
              </a:spcBef>
              <a:spcAft>
                <a:spcPts val="0"/>
              </a:spcAft>
              <a:buClr>
                <a:schemeClr val="dk1"/>
              </a:buClr>
              <a:buSzPts val="3400"/>
              <a:buFont typeface="Assistant"/>
              <a:buChar char="●"/>
              <a:defRPr sz="3401" b="0" i="0">
                <a:latin typeface="Montserrat" pitchFamily="2" charset="77"/>
                <a:ea typeface="Montserrat" pitchFamily="2" charset="77"/>
                <a:cs typeface="Assistant"/>
                <a:sym typeface="Assistant"/>
              </a:defRPr>
            </a:lvl1pPr>
            <a:lvl2pPr marL="914445" lvl="1"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2pPr>
            <a:lvl3pPr marL="1371669" lvl="2"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3pPr>
            <a:lvl4pPr marL="1828892" lvl="3"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4pPr>
            <a:lvl5pPr marL="2286114" lvl="4"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5pPr>
            <a:lvl6pPr marL="2743337" lvl="5"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6pPr>
            <a:lvl7pPr marL="3200561" lvl="6"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7pPr>
            <a:lvl8pPr marL="3657783" lvl="7"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8pPr>
            <a:lvl9pPr marL="4115006" lvl="8"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9pPr>
          </a:lstStyle>
          <a:p>
            <a:r>
              <a:rPr lang="en-CA" dirty="0" err="1"/>
              <a:t>mmmm</a:t>
            </a:r>
            <a:endParaRPr dirty="0"/>
          </a:p>
        </p:txBody>
      </p:sp>
      <p:sp>
        <p:nvSpPr>
          <p:cNvPr id="12" name="Google Shape;12;p3"/>
          <p:cNvSpPr txBox="1">
            <a:spLocks noGrp="1"/>
          </p:cNvSpPr>
          <p:nvPr>
            <p:ph type="title"/>
          </p:nvPr>
        </p:nvSpPr>
        <p:spPr>
          <a:xfrm>
            <a:off x="1152300" y="649601"/>
            <a:ext cx="14335800" cy="338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2300"/>
              <a:buFont typeface="Tenor Sans"/>
              <a:buNone/>
              <a:defRPr sz="12300" b="1" i="0">
                <a:solidFill>
                  <a:schemeClr val="dk2"/>
                </a:solidFill>
                <a:latin typeface="Montserrat Black" pitchFamily="2" charset="77"/>
                <a:ea typeface="Montserrat Black" pitchFamily="2" charset="77"/>
                <a:cs typeface="Montserrat Black" pitchFamily="2" charset="77"/>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9F8F0694-0C0E-9793-003E-9A5CD1F41EE3}"/>
              </a:ext>
            </a:extLst>
          </p:cNvPr>
          <p:cNvSpPr/>
          <p:nvPr userDrawn="1"/>
        </p:nvSpPr>
        <p:spPr>
          <a:xfrm>
            <a:off x="7925" y="9258301"/>
            <a:ext cx="5760000" cy="1028255"/>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DAEBFC3B-1C7D-F7F4-2BB5-D7332FF6392D}"/>
              </a:ext>
            </a:extLst>
          </p:cNvPr>
          <p:cNvSpPr/>
          <p:nvPr userDrawn="1"/>
        </p:nvSpPr>
        <p:spPr>
          <a:xfrm>
            <a:off x="5775851" y="9256955"/>
            <a:ext cx="5760000" cy="1029600"/>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949EADE-6EFC-B804-1295-90CF24DE20AB}"/>
              </a:ext>
            </a:extLst>
          </p:cNvPr>
          <p:cNvSpPr/>
          <p:nvPr userDrawn="1"/>
        </p:nvSpPr>
        <p:spPr>
          <a:xfrm>
            <a:off x="11543775" y="9256955"/>
            <a:ext cx="6744225" cy="1029600"/>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008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1296800" y="2430926"/>
            <a:ext cx="8229600" cy="4526100"/>
          </a:xfrm>
          <a:prstGeom prst="rect">
            <a:avLst/>
          </a:prstGeom>
          <a:noFill/>
          <a:ln>
            <a:noFill/>
          </a:ln>
        </p:spPr>
        <p:txBody>
          <a:bodyPr spcFirstLastPara="1" wrap="square" lIns="91425" tIns="45700" rIns="91425" bIns="45700" anchor="t" anchorCtr="0">
            <a:normAutofit/>
          </a:bodyPr>
          <a:lstStyle>
            <a:lvl1pPr marL="457223" lvl="0" indent="-374669" algn="l">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45" lvl="1"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69" lvl="2"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92" lvl="3"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114" lvl="4"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337" lvl="5"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561" lvl="6"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783" lvl="7"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5006" lvl="8"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
        <p:nvSpPr>
          <p:cNvPr id="16" name="Google Shape;16;p4"/>
          <p:cNvSpPr txBox="1">
            <a:spLocks noGrp="1"/>
          </p:cNvSpPr>
          <p:nvPr>
            <p:ph type="title"/>
          </p:nvPr>
        </p:nvSpPr>
        <p:spPr>
          <a:xfrm>
            <a:off x="1059176" y="757751"/>
            <a:ext cx="13823400" cy="136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7500"/>
              <a:buFont typeface="Tenor Sans"/>
              <a:buNone/>
              <a:defRPr sz="7500" b="1" i="0">
                <a:solidFill>
                  <a:schemeClr val="dk2"/>
                </a:solidFill>
                <a:latin typeface="Montserrat Black" pitchFamily="2" charset="77"/>
                <a:ea typeface="Montserrat Black" pitchFamily="2" charset="77"/>
                <a:cs typeface="Montserrat Black" pitchFamily="2" charset="77"/>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 name="Rectangle 1">
            <a:extLst>
              <a:ext uri="{FF2B5EF4-FFF2-40B4-BE49-F238E27FC236}">
                <a16:creationId xmlns:a16="http://schemas.microsoft.com/office/drawing/2014/main" id="{B3B96A86-B516-D419-AFF7-4F30E1C9C3F4}"/>
              </a:ext>
            </a:extLst>
          </p:cNvPr>
          <p:cNvSpPr/>
          <p:nvPr userDrawn="1"/>
        </p:nvSpPr>
        <p:spPr>
          <a:xfrm>
            <a:off x="7925" y="9258301"/>
            <a:ext cx="5760000" cy="1028255"/>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3FD6D2DA-D8C6-F060-1E48-CB1C6F43EC70}"/>
              </a:ext>
            </a:extLst>
          </p:cNvPr>
          <p:cNvSpPr/>
          <p:nvPr userDrawn="1"/>
        </p:nvSpPr>
        <p:spPr>
          <a:xfrm>
            <a:off x="5775851" y="9256955"/>
            <a:ext cx="5760000" cy="1029600"/>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D48F5C09-25A6-2739-F562-1E28FA54C108}"/>
              </a:ext>
            </a:extLst>
          </p:cNvPr>
          <p:cNvSpPr/>
          <p:nvPr userDrawn="1"/>
        </p:nvSpPr>
        <p:spPr>
          <a:xfrm>
            <a:off x="11543775" y="9256955"/>
            <a:ext cx="6744225" cy="1029600"/>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669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1" name="Google Shape;11;p3"/>
          <p:cNvSpPr txBox="1">
            <a:spLocks noGrp="1"/>
          </p:cNvSpPr>
          <p:nvPr>
            <p:ph type="body" idx="1" hasCustomPrompt="1"/>
          </p:nvPr>
        </p:nvSpPr>
        <p:spPr>
          <a:xfrm>
            <a:off x="1507350" y="4731850"/>
            <a:ext cx="8229600" cy="4526100"/>
          </a:xfrm>
          <a:prstGeom prst="rect">
            <a:avLst/>
          </a:prstGeom>
          <a:noFill/>
          <a:ln>
            <a:noFill/>
          </a:ln>
        </p:spPr>
        <p:txBody>
          <a:bodyPr spcFirstLastPara="1" wrap="square" lIns="91425" tIns="45700" rIns="91425" bIns="45700" anchor="t" anchorCtr="0">
            <a:normAutofit/>
          </a:bodyPr>
          <a:lstStyle>
            <a:lvl1pPr marL="457200" lvl="0" indent="-444500" algn="l" rtl="0">
              <a:spcBef>
                <a:spcPts val="360"/>
              </a:spcBef>
              <a:spcAft>
                <a:spcPts val="0"/>
              </a:spcAft>
              <a:buClr>
                <a:schemeClr val="dk1"/>
              </a:buClr>
              <a:buSzPts val="3400"/>
              <a:buFont typeface="Assistant"/>
              <a:buChar char="●"/>
              <a:defRPr sz="3400" b="0" i="0">
                <a:latin typeface="Montserrat" pitchFamily="2" charset="77"/>
                <a:ea typeface="Montserrat" pitchFamily="2" charset="77"/>
                <a:cs typeface="Assistant"/>
                <a:sym typeface="Assistant"/>
              </a:defRPr>
            </a:lvl1pPr>
            <a:lvl2pPr marL="914400" lvl="1"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2pPr>
            <a:lvl3pPr marL="1371600" lvl="2"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3pPr>
            <a:lvl4pPr marL="1828800" lvl="3"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4pPr>
            <a:lvl5pPr marL="2286000" lvl="4"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5pPr>
            <a:lvl6pPr marL="2743200" lvl="5"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6pPr>
            <a:lvl7pPr marL="3200400" lvl="6"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7pPr>
            <a:lvl8pPr marL="3657600" lvl="7"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8pPr>
            <a:lvl9pPr marL="4114800" lvl="8"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9pPr>
          </a:lstStyle>
          <a:p>
            <a:r>
              <a:rPr lang="en-CA" dirty="0" err="1"/>
              <a:t>mmmm</a:t>
            </a:r>
            <a:endParaRPr dirty="0"/>
          </a:p>
        </p:txBody>
      </p:sp>
      <p:sp>
        <p:nvSpPr>
          <p:cNvPr id="12" name="Google Shape;12;p3"/>
          <p:cNvSpPr txBox="1">
            <a:spLocks noGrp="1"/>
          </p:cNvSpPr>
          <p:nvPr>
            <p:ph type="title"/>
          </p:nvPr>
        </p:nvSpPr>
        <p:spPr>
          <a:xfrm>
            <a:off x="1152300" y="649600"/>
            <a:ext cx="14335800" cy="338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2300"/>
              <a:buFont typeface="Tenor Sans"/>
              <a:buNone/>
              <a:defRPr sz="12300" b="1" i="0">
                <a:solidFill>
                  <a:schemeClr val="dk2"/>
                </a:solidFill>
                <a:latin typeface="Montserrat Black" pitchFamily="2" charset="77"/>
                <a:ea typeface="Montserrat Black" pitchFamily="2" charset="77"/>
                <a:cs typeface="Montserrat Black" pitchFamily="2" charset="77"/>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9F8F0694-0C0E-9793-003E-9A5CD1F41EE3}"/>
              </a:ext>
            </a:extLst>
          </p:cNvPr>
          <p:cNvSpPr/>
          <p:nvPr userDrawn="1"/>
        </p:nvSpPr>
        <p:spPr>
          <a:xfrm>
            <a:off x="7925" y="9258299"/>
            <a:ext cx="5760000" cy="1028255"/>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EBFC3B-1C7D-F7F4-2BB5-D7332FF6392D}"/>
              </a:ext>
            </a:extLst>
          </p:cNvPr>
          <p:cNvSpPr/>
          <p:nvPr userDrawn="1"/>
        </p:nvSpPr>
        <p:spPr>
          <a:xfrm>
            <a:off x="5775850" y="9256954"/>
            <a:ext cx="5760000" cy="1029600"/>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49EADE-6EFC-B804-1295-90CF24DE20AB}"/>
              </a:ext>
            </a:extLst>
          </p:cNvPr>
          <p:cNvSpPr/>
          <p:nvPr userDrawn="1"/>
        </p:nvSpPr>
        <p:spPr>
          <a:xfrm>
            <a:off x="11543774" y="9256954"/>
            <a:ext cx="6744225" cy="1029600"/>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2" name="Rectangle 1">
            <a:extLst>
              <a:ext uri="{FF2B5EF4-FFF2-40B4-BE49-F238E27FC236}">
                <a16:creationId xmlns:a16="http://schemas.microsoft.com/office/drawing/2014/main" id="{7BF61300-CEC7-A1D0-2757-E9642FDF5542}"/>
              </a:ext>
            </a:extLst>
          </p:cNvPr>
          <p:cNvSpPr/>
          <p:nvPr userDrawn="1"/>
        </p:nvSpPr>
        <p:spPr>
          <a:xfrm>
            <a:off x="7927" y="-1"/>
            <a:ext cx="18272150" cy="3126284"/>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Google Shape;19;p5"/>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20" name="Google Shape;20;p5"/>
          <p:cNvSpPr txBox="1">
            <a:spLocks noGrp="1"/>
          </p:cNvSpPr>
          <p:nvPr>
            <p:ph type="body" idx="1"/>
          </p:nvPr>
        </p:nvSpPr>
        <p:spPr>
          <a:xfrm>
            <a:off x="1716675" y="4098675"/>
            <a:ext cx="82296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45" lvl="1"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69" lvl="2"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92" lvl="3"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114" lvl="4"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337" lvl="5"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561" lvl="6"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783" lvl="7"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5006" lvl="8"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Tree>
    <p:extLst>
      <p:ext uri="{BB962C8B-B14F-4D97-AF65-F5344CB8AC3E}">
        <p14:creationId xmlns:p14="http://schemas.microsoft.com/office/powerpoint/2010/main" val="145319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type="twoObj">
  <p:cSld name="Three Content">
    <p:spTree>
      <p:nvGrpSpPr>
        <p:cNvPr id="1" name="Shape 21"/>
        <p:cNvGrpSpPr/>
        <p:nvPr/>
      </p:nvGrpSpPr>
      <p:grpSpPr>
        <a:xfrm>
          <a:off x="0" y="0"/>
          <a:ext cx="0" cy="0"/>
          <a:chOff x="0" y="0"/>
          <a:chExt cx="0" cy="0"/>
        </a:xfrm>
      </p:grpSpPr>
      <p:sp>
        <p:nvSpPr>
          <p:cNvPr id="22" name="Google Shape;22;p6"/>
          <p:cNvSpPr/>
          <p:nvPr/>
        </p:nvSpPr>
        <p:spPr>
          <a:xfrm>
            <a:off x="1" y="1"/>
            <a:ext cx="18280076" cy="10330160"/>
          </a:xfrm>
          <a:custGeom>
            <a:avLst/>
            <a:gdLst/>
            <a:ahLst/>
            <a:cxnLst/>
            <a:rect l="l" t="t" r="r" b="b"/>
            <a:pathLst>
              <a:path w="8971816" h="1534372" extrusionOk="0">
                <a:moveTo>
                  <a:pt x="0" y="0"/>
                </a:moveTo>
                <a:lnTo>
                  <a:pt x="8971816" y="0"/>
                </a:lnTo>
                <a:lnTo>
                  <a:pt x="8971816" y="1534372"/>
                </a:lnTo>
                <a:lnTo>
                  <a:pt x="0" y="1534372"/>
                </a:lnTo>
                <a:close/>
              </a:path>
            </a:pathLst>
          </a:custGeom>
          <a:solidFill>
            <a:schemeClr val="accent5"/>
          </a:solidFill>
          <a:ln>
            <a:noFill/>
          </a:ln>
        </p:spPr>
      </p:sp>
      <p:sp>
        <p:nvSpPr>
          <p:cNvPr id="23" name="Google Shape;23;p6"/>
          <p:cNvSpPr txBox="1">
            <a:spLocks noGrp="1"/>
          </p:cNvSpPr>
          <p:nvPr>
            <p:ph type="body" idx="1"/>
          </p:nvPr>
        </p:nvSpPr>
        <p:spPr>
          <a:xfrm>
            <a:off x="900476" y="4441800"/>
            <a:ext cx="5274000" cy="4526100"/>
          </a:xfrm>
          <a:prstGeom prst="rect">
            <a:avLst/>
          </a:prstGeom>
          <a:noFill/>
          <a:ln>
            <a:noFill/>
          </a:ln>
        </p:spPr>
        <p:txBody>
          <a:bodyPr spcFirstLastPara="1" wrap="square" lIns="91425" tIns="45700" rIns="91425" bIns="45700" anchor="t" anchorCtr="0">
            <a:normAutofit/>
          </a:bodyPr>
          <a:lstStyle>
            <a:lvl1pPr marL="457223" lvl="0" indent="-374669" algn="l">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45" lvl="1" indent="-374669" algn="l">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69" lvl="2" indent="-374669" algn="l">
              <a:spcBef>
                <a:spcPts val="401"/>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92" lvl="3"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114" lvl="4"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337" lvl="5"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561" lvl="6"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783" lvl="7"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5006" lvl="8"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4" name="Google Shape;24;p6"/>
          <p:cNvSpPr txBox="1">
            <a:spLocks noGrp="1"/>
          </p:cNvSpPr>
          <p:nvPr>
            <p:ph type="body" idx="2"/>
          </p:nvPr>
        </p:nvSpPr>
        <p:spPr>
          <a:xfrm>
            <a:off x="6665375" y="4441800"/>
            <a:ext cx="52740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45" lvl="1" indent="-374669"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69" lvl="2" indent="-374669" algn="l" rtl="0">
              <a:spcBef>
                <a:spcPts val="401"/>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92" lvl="3"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114" lvl="4"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337" lvl="5"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561" lvl="6"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783" lvl="7"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5006" lvl="8"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5" name="Google Shape;25;p6"/>
          <p:cNvSpPr txBox="1">
            <a:spLocks noGrp="1"/>
          </p:cNvSpPr>
          <p:nvPr>
            <p:ph type="body" idx="3"/>
          </p:nvPr>
        </p:nvSpPr>
        <p:spPr>
          <a:xfrm>
            <a:off x="12522450" y="4441800"/>
            <a:ext cx="52740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45" lvl="1" indent="-374669"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69" lvl="2" indent="-374669" algn="l" rtl="0">
              <a:spcBef>
                <a:spcPts val="401"/>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92" lvl="3"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114" lvl="4"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337" lvl="5"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561" lvl="6"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783" lvl="7"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5006" lvl="8"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cxnSp>
        <p:nvCxnSpPr>
          <p:cNvPr id="26" name="Google Shape;26;p6"/>
          <p:cNvCxnSpPr/>
          <p:nvPr/>
        </p:nvCxnSpPr>
        <p:spPr>
          <a:xfrm rot="-5400000">
            <a:off x="3123221" y="6406499"/>
            <a:ext cx="6195600" cy="0"/>
          </a:xfrm>
          <a:prstGeom prst="straightConnector1">
            <a:avLst/>
          </a:prstGeom>
          <a:noFill/>
          <a:ln w="9525" cap="flat" cmpd="sng">
            <a:solidFill>
              <a:srgbClr val="FFFFFF"/>
            </a:solidFill>
            <a:prstDash val="solid"/>
            <a:round/>
            <a:headEnd type="none" w="sm" len="sm"/>
            <a:tailEnd type="none" w="sm" len="sm"/>
          </a:ln>
        </p:spPr>
      </p:cxnSp>
      <p:cxnSp>
        <p:nvCxnSpPr>
          <p:cNvPr id="27" name="Google Shape;27;p6"/>
          <p:cNvCxnSpPr/>
          <p:nvPr/>
        </p:nvCxnSpPr>
        <p:spPr>
          <a:xfrm rot="-5400000">
            <a:off x="8946461" y="6406499"/>
            <a:ext cx="6195600" cy="0"/>
          </a:xfrm>
          <a:prstGeom prst="straightConnector1">
            <a:avLst/>
          </a:prstGeom>
          <a:noFill/>
          <a:ln w="9525" cap="flat" cmpd="sng">
            <a:solidFill>
              <a:srgbClr val="FFFFFF"/>
            </a:solidFill>
            <a:prstDash val="solid"/>
            <a:round/>
            <a:headEnd type="none" w="sm" len="sm"/>
            <a:tailEnd type="none" w="sm" len="sm"/>
          </a:ln>
        </p:spPr>
      </p:cxnSp>
      <p:sp>
        <p:nvSpPr>
          <p:cNvPr id="28" name="Google Shape;28;p6"/>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Tree>
    <p:extLst>
      <p:ext uri="{BB962C8B-B14F-4D97-AF65-F5344CB8AC3E}">
        <p14:creationId xmlns:p14="http://schemas.microsoft.com/office/powerpoint/2010/main" val="165932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10"/>
          <p:cNvSpPr/>
          <p:nvPr/>
        </p:nvSpPr>
        <p:spPr>
          <a:xfrm>
            <a:off x="12503216" y="-3610"/>
            <a:ext cx="5782277" cy="10286150"/>
          </a:xfrm>
          <a:custGeom>
            <a:avLst/>
            <a:gdLst/>
            <a:ahLst/>
            <a:cxnLst/>
            <a:rect l="l" t="t" r="r" b="b"/>
            <a:pathLst>
              <a:path w="2837927" h="5048417" extrusionOk="0">
                <a:moveTo>
                  <a:pt x="0" y="0"/>
                </a:moveTo>
                <a:lnTo>
                  <a:pt x="2837927" y="0"/>
                </a:lnTo>
                <a:lnTo>
                  <a:pt x="2837927" y="5048417"/>
                </a:lnTo>
                <a:lnTo>
                  <a:pt x="0" y="5048417"/>
                </a:lnTo>
                <a:close/>
              </a:path>
            </a:pathLst>
          </a:custGeom>
          <a:solidFill>
            <a:schemeClr val="accent5"/>
          </a:solidFill>
          <a:ln>
            <a:noFill/>
          </a:ln>
        </p:spPr>
      </p:sp>
      <p:sp>
        <p:nvSpPr>
          <p:cNvPr id="46" name="Google Shape;46;p10"/>
          <p:cNvSpPr>
            <a:spLocks noGrp="1"/>
          </p:cNvSpPr>
          <p:nvPr>
            <p:ph type="pic" idx="2"/>
          </p:nvPr>
        </p:nvSpPr>
        <p:spPr>
          <a:xfrm>
            <a:off x="10115051" y="1908551"/>
            <a:ext cx="8172900" cy="6129600"/>
          </a:xfrm>
          <a:prstGeom prst="rect">
            <a:avLst/>
          </a:prstGeom>
          <a:noFill/>
          <a:ln>
            <a:noFill/>
          </a:ln>
        </p:spPr>
      </p:sp>
      <p:sp>
        <p:nvSpPr>
          <p:cNvPr id="48" name="Google Shape;48;p10"/>
          <p:cNvSpPr txBox="1">
            <a:spLocks noGrp="1"/>
          </p:cNvSpPr>
          <p:nvPr>
            <p:ph type="body" idx="1"/>
          </p:nvPr>
        </p:nvSpPr>
        <p:spPr>
          <a:xfrm>
            <a:off x="1163750" y="6033950"/>
            <a:ext cx="82296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45" lvl="1"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69" lvl="2"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92" lvl="3"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114" lvl="4"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337" lvl="5"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561" lvl="6"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783" lvl="7"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5006" lvl="8"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
        <p:nvSpPr>
          <p:cNvPr id="49" name="Google Shape;49;p10"/>
          <p:cNvSpPr txBox="1">
            <a:spLocks noGrp="1"/>
          </p:cNvSpPr>
          <p:nvPr>
            <p:ph type="title"/>
          </p:nvPr>
        </p:nvSpPr>
        <p:spPr>
          <a:xfrm>
            <a:off x="682151" y="3078926"/>
            <a:ext cx="89169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7500" b="1" i="0">
                <a:solidFill>
                  <a:schemeClr val="dk2"/>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71E5A7C6-3A7A-DCF4-4A87-9ACE45B4D94D}"/>
              </a:ext>
            </a:extLst>
          </p:cNvPr>
          <p:cNvSpPr/>
          <p:nvPr userDrawn="1"/>
        </p:nvSpPr>
        <p:spPr>
          <a:xfrm>
            <a:off x="694529" y="4801867"/>
            <a:ext cx="2847743" cy="122348"/>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1A97086C-52FA-7380-4AC8-FF5382042282}"/>
              </a:ext>
            </a:extLst>
          </p:cNvPr>
          <p:cNvSpPr/>
          <p:nvPr userDrawn="1"/>
        </p:nvSpPr>
        <p:spPr>
          <a:xfrm>
            <a:off x="3542272" y="4801867"/>
            <a:ext cx="2946476" cy="122348"/>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9A980F2-8485-5F56-BB8C-677461AADBC3}"/>
              </a:ext>
            </a:extLst>
          </p:cNvPr>
          <p:cNvSpPr/>
          <p:nvPr userDrawn="1"/>
        </p:nvSpPr>
        <p:spPr>
          <a:xfrm>
            <a:off x="6488747" y="4801867"/>
            <a:ext cx="3198951" cy="122348"/>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6547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2" name="Rectangle 1">
            <a:extLst>
              <a:ext uri="{FF2B5EF4-FFF2-40B4-BE49-F238E27FC236}">
                <a16:creationId xmlns:a16="http://schemas.microsoft.com/office/drawing/2014/main" id="{7BF61300-CEC7-A1D0-2757-E9642FDF5542}"/>
              </a:ext>
            </a:extLst>
          </p:cNvPr>
          <p:cNvSpPr/>
          <p:nvPr userDrawn="1"/>
        </p:nvSpPr>
        <p:spPr>
          <a:xfrm>
            <a:off x="7925" y="-1"/>
            <a:ext cx="18272150" cy="3126283"/>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19;p5"/>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20" name="Google Shape;20;p5"/>
          <p:cNvSpPr txBox="1">
            <a:spLocks noGrp="1"/>
          </p:cNvSpPr>
          <p:nvPr>
            <p:ph type="body" idx="1"/>
          </p:nvPr>
        </p:nvSpPr>
        <p:spPr>
          <a:xfrm>
            <a:off x="1716675" y="4098675"/>
            <a:ext cx="82296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00" lvl="1"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00" lvl="2"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00" lvl="3"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000" lvl="4"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200" lvl="5"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400" lvl="6"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600" lvl="7"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4800" lvl="8"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type="twoObj">
  <p:cSld name="TWO_OBJECTS">
    <p:spTree>
      <p:nvGrpSpPr>
        <p:cNvPr id="1" name="Shape 21"/>
        <p:cNvGrpSpPr/>
        <p:nvPr/>
      </p:nvGrpSpPr>
      <p:grpSpPr>
        <a:xfrm>
          <a:off x="0" y="0"/>
          <a:ext cx="0" cy="0"/>
          <a:chOff x="0" y="0"/>
          <a:chExt cx="0" cy="0"/>
        </a:xfrm>
      </p:grpSpPr>
      <p:sp>
        <p:nvSpPr>
          <p:cNvPr id="22" name="Google Shape;22;p6"/>
          <p:cNvSpPr/>
          <p:nvPr/>
        </p:nvSpPr>
        <p:spPr>
          <a:xfrm>
            <a:off x="0" y="0"/>
            <a:ext cx="18280075" cy="10330159"/>
          </a:xfrm>
          <a:custGeom>
            <a:avLst/>
            <a:gdLst/>
            <a:ahLst/>
            <a:cxnLst/>
            <a:rect l="l" t="t" r="r" b="b"/>
            <a:pathLst>
              <a:path w="8971816" h="1534372" extrusionOk="0">
                <a:moveTo>
                  <a:pt x="0" y="0"/>
                </a:moveTo>
                <a:lnTo>
                  <a:pt x="8971816" y="0"/>
                </a:lnTo>
                <a:lnTo>
                  <a:pt x="8971816" y="1534372"/>
                </a:lnTo>
                <a:lnTo>
                  <a:pt x="0" y="1534372"/>
                </a:lnTo>
                <a:close/>
              </a:path>
            </a:pathLst>
          </a:custGeom>
          <a:solidFill>
            <a:schemeClr val="accent5"/>
          </a:solidFill>
          <a:ln>
            <a:noFill/>
          </a:ln>
        </p:spPr>
        <p:txBody>
          <a:bodyPr/>
          <a:lstStyle/>
          <a:p>
            <a:endParaRPr lang="en-CA"/>
          </a:p>
        </p:txBody>
      </p:sp>
      <p:sp>
        <p:nvSpPr>
          <p:cNvPr id="23" name="Google Shape;23;p6"/>
          <p:cNvSpPr txBox="1">
            <a:spLocks noGrp="1"/>
          </p:cNvSpPr>
          <p:nvPr>
            <p:ph type="body" idx="1"/>
          </p:nvPr>
        </p:nvSpPr>
        <p:spPr>
          <a:xfrm>
            <a:off x="900475" y="4441800"/>
            <a:ext cx="5274000" cy="4526100"/>
          </a:xfrm>
          <a:prstGeom prst="rect">
            <a:avLst/>
          </a:prstGeom>
          <a:noFill/>
          <a:ln>
            <a:noFill/>
          </a:ln>
        </p:spPr>
        <p:txBody>
          <a:bodyPr spcFirstLastPara="1" wrap="square" lIns="91425" tIns="45700" rIns="91425" bIns="45700" anchor="t" anchorCtr="0">
            <a:normAutofit/>
          </a:bodyPr>
          <a:lstStyle>
            <a:lvl1pPr marL="457200" lvl="0" indent="-374650" algn="l">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00" lvl="1" indent="-374650" algn="l">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00" lvl="2" indent="-374650" algn="l">
              <a:spcBef>
                <a:spcPts val="4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00" lvl="3"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000" lvl="4"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200" lvl="5"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400" lvl="6"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600" lvl="7"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4800" lvl="8"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4" name="Google Shape;24;p6"/>
          <p:cNvSpPr txBox="1">
            <a:spLocks noGrp="1"/>
          </p:cNvSpPr>
          <p:nvPr>
            <p:ph type="body" idx="2"/>
          </p:nvPr>
        </p:nvSpPr>
        <p:spPr>
          <a:xfrm>
            <a:off x="6665375" y="4441800"/>
            <a:ext cx="52740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00" lvl="1" indent="-374650"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00" lvl="2" indent="-374650" algn="l" rtl="0">
              <a:spcBef>
                <a:spcPts val="4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00" lvl="3"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000" lvl="4"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200" lvl="5"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400" lvl="6"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600" lvl="7"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4800" lvl="8"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5" name="Google Shape;25;p6"/>
          <p:cNvSpPr txBox="1">
            <a:spLocks noGrp="1"/>
          </p:cNvSpPr>
          <p:nvPr>
            <p:ph type="body" idx="3"/>
          </p:nvPr>
        </p:nvSpPr>
        <p:spPr>
          <a:xfrm>
            <a:off x="12522450" y="4441800"/>
            <a:ext cx="52740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00" lvl="1" indent="-374650"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00" lvl="2" indent="-374650" algn="l" rtl="0">
              <a:spcBef>
                <a:spcPts val="4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00" lvl="3"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000" lvl="4"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200" lvl="5"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400" lvl="6"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600" lvl="7"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4800" lvl="8"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cxnSp>
        <p:nvCxnSpPr>
          <p:cNvPr id="26" name="Google Shape;26;p6"/>
          <p:cNvCxnSpPr/>
          <p:nvPr/>
        </p:nvCxnSpPr>
        <p:spPr>
          <a:xfrm rot="-5400000">
            <a:off x="3123221" y="6406499"/>
            <a:ext cx="6195600" cy="0"/>
          </a:xfrm>
          <a:prstGeom prst="straightConnector1">
            <a:avLst/>
          </a:prstGeom>
          <a:noFill/>
          <a:ln w="9525" cap="flat" cmpd="sng">
            <a:solidFill>
              <a:srgbClr val="FFFFFF"/>
            </a:solidFill>
            <a:prstDash val="solid"/>
            <a:round/>
            <a:headEnd type="none" w="sm" len="sm"/>
            <a:tailEnd type="none" w="sm" len="sm"/>
          </a:ln>
        </p:spPr>
      </p:cxnSp>
      <p:cxnSp>
        <p:nvCxnSpPr>
          <p:cNvPr id="27" name="Google Shape;27;p6"/>
          <p:cNvCxnSpPr/>
          <p:nvPr/>
        </p:nvCxnSpPr>
        <p:spPr>
          <a:xfrm rot="-5400000">
            <a:off x="8946460" y="6406499"/>
            <a:ext cx="6195600" cy="0"/>
          </a:xfrm>
          <a:prstGeom prst="straightConnector1">
            <a:avLst/>
          </a:prstGeom>
          <a:noFill/>
          <a:ln w="9525" cap="flat" cmpd="sng">
            <a:solidFill>
              <a:srgbClr val="FFFFFF"/>
            </a:solidFill>
            <a:prstDash val="solid"/>
            <a:round/>
            <a:headEnd type="none" w="sm" len="sm"/>
            <a:tailEnd type="none" w="sm" len="sm"/>
          </a:ln>
        </p:spPr>
      </p:cxnSp>
      <p:sp>
        <p:nvSpPr>
          <p:cNvPr id="28" name="Google Shape;28;p6"/>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p:nvPr/>
        </p:nvSpPr>
        <p:spPr>
          <a:xfrm>
            <a:off x="12503216" y="-3610"/>
            <a:ext cx="5782276" cy="10286150"/>
          </a:xfrm>
          <a:custGeom>
            <a:avLst/>
            <a:gdLst/>
            <a:ahLst/>
            <a:cxnLst/>
            <a:rect l="l" t="t" r="r" b="b"/>
            <a:pathLst>
              <a:path w="2837927" h="5048417" extrusionOk="0">
                <a:moveTo>
                  <a:pt x="0" y="0"/>
                </a:moveTo>
                <a:lnTo>
                  <a:pt x="2837927" y="0"/>
                </a:lnTo>
                <a:lnTo>
                  <a:pt x="2837927" y="5048417"/>
                </a:lnTo>
                <a:lnTo>
                  <a:pt x="0" y="5048417"/>
                </a:lnTo>
                <a:close/>
              </a:path>
            </a:pathLst>
          </a:custGeom>
          <a:solidFill>
            <a:schemeClr val="accent5"/>
          </a:solidFill>
          <a:ln>
            <a:noFill/>
          </a:ln>
        </p:spPr>
        <p:txBody>
          <a:bodyPr/>
          <a:lstStyle/>
          <a:p>
            <a:endParaRPr lang="en-CA"/>
          </a:p>
        </p:txBody>
      </p:sp>
      <p:sp>
        <p:nvSpPr>
          <p:cNvPr id="46" name="Google Shape;46;p10"/>
          <p:cNvSpPr>
            <a:spLocks noGrp="1"/>
          </p:cNvSpPr>
          <p:nvPr>
            <p:ph type="pic" idx="2"/>
          </p:nvPr>
        </p:nvSpPr>
        <p:spPr>
          <a:xfrm>
            <a:off x="10115051" y="1908550"/>
            <a:ext cx="8172900" cy="6129600"/>
          </a:xfrm>
          <a:prstGeom prst="rect">
            <a:avLst/>
          </a:prstGeom>
          <a:noFill/>
          <a:ln>
            <a:noFill/>
          </a:ln>
        </p:spPr>
        <p:txBody>
          <a:bodyPr/>
          <a:lstStyle/>
          <a:p>
            <a:endParaRPr lang="en-CA"/>
          </a:p>
        </p:txBody>
      </p:sp>
      <p:sp>
        <p:nvSpPr>
          <p:cNvPr id="48" name="Google Shape;48;p10"/>
          <p:cNvSpPr txBox="1">
            <a:spLocks noGrp="1"/>
          </p:cNvSpPr>
          <p:nvPr>
            <p:ph type="body" idx="1"/>
          </p:nvPr>
        </p:nvSpPr>
        <p:spPr>
          <a:xfrm>
            <a:off x="1163750" y="6033950"/>
            <a:ext cx="82296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00" lvl="1"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00" lvl="2"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00" lvl="3"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000" lvl="4"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200" lvl="5"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400" lvl="6"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600" lvl="7"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4800" lvl="8"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
        <p:nvSpPr>
          <p:cNvPr id="49" name="Google Shape;49;p10"/>
          <p:cNvSpPr txBox="1">
            <a:spLocks noGrp="1"/>
          </p:cNvSpPr>
          <p:nvPr>
            <p:ph type="title"/>
          </p:nvPr>
        </p:nvSpPr>
        <p:spPr>
          <a:xfrm>
            <a:off x="682150" y="3078925"/>
            <a:ext cx="89169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7500" b="1" i="0">
                <a:solidFill>
                  <a:schemeClr val="dk2"/>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71E5A7C6-3A7A-DCF4-4A87-9ACE45B4D94D}"/>
              </a:ext>
            </a:extLst>
          </p:cNvPr>
          <p:cNvSpPr/>
          <p:nvPr userDrawn="1"/>
        </p:nvSpPr>
        <p:spPr>
          <a:xfrm>
            <a:off x="694529" y="4801866"/>
            <a:ext cx="2847742" cy="122347"/>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7086C-52FA-7380-4AC8-FF5382042282}"/>
              </a:ext>
            </a:extLst>
          </p:cNvPr>
          <p:cNvSpPr/>
          <p:nvPr userDrawn="1"/>
        </p:nvSpPr>
        <p:spPr>
          <a:xfrm>
            <a:off x="3542271" y="4801866"/>
            <a:ext cx="2946475" cy="122347"/>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A980F2-8485-5F56-BB8C-677461AADBC3}"/>
              </a:ext>
            </a:extLst>
          </p:cNvPr>
          <p:cNvSpPr/>
          <p:nvPr userDrawn="1"/>
        </p:nvSpPr>
        <p:spPr>
          <a:xfrm>
            <a:off x="6488746" y="4801866"/>
            <a:ext cx="3198951" cy="122347"/>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392D-C91C-6F29-C1A3-AAAB6406541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CA"/>
          </a:p>
        </p:txBody>
      </p:sp>
      <p:sp>
        <p:nvSpPr>
          <p:cNvPr id="3" name="Subtitle 2">
            <a:extLst>
              <a:ext uri="{FF2B5EF4-FFF2-40B4-BE49-F238E27FC236}">
                <a16:creationId xmlns:a16="http://schemas.microsoft.com/office/drawing/2014/main" id="{66716206-0FA9-C28B-807C-B0534291D36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11D97DA-5685-4D87-52E6-55FD155C9759}"/>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5" name="Footer Placeholder 4">
            <a:extLst>
              <a:ext uri="{FF2B5EF4-FFF2-40B4-BE49-F238E27FC236}">
                <a16:creationId xmlns:a16="http://schemas.microsoft.com/office/drawing/2014/main" id="{86BADDA2-FE79-DF45-5488-8291DD757E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2B70E4-5E6B-CCA4-F0D5-AD676C4ECA20}"/>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9173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5F02-143E-E56F-E91E-2E93E433A2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E6881D-BE03-7774-C8E5-52C7CBCD3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13B7AB-0862-0364-ADB6-F95885992609}"/>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5" name="Footer Placeholder 4">
            <a:extLst>
              <a:ext uri="{FF2B5EF4-FFF2-40B4-BE49-F238E27FC236}">
                <a16:creationId xmlns:a16="http://schemas.microsoft.com/office/drawing/2014/main" id="{B96B9652-B306-1645-EEFF-C0B6241F3B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06AE4A-2895-B871-DD89-B7ED36E540EE}"/>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47629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CA04-F4E4-AAB2-867F-9C9F87F40B4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47903F-BED6-69A2-127F-AC37B5C56EA2}"/>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953A13-96A3-1561-2073-0D099F00C0DF}"/>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5" name="Footer Placeholder 4">
            <a:extLst>
              <a:ext uri="{FF2B5EF4-FFF2-40B4-BE49-F238E27FC236}">
                <a16:creationId xmlns:a16="http://schemas.microsoft.com/office/drawing/2014/main" id="{E31FC818-53BA-B152-49E9-26C896D123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AD4F2-1772-8C13-98AD-AF8FECAFCC66}"/>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6436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5B43-BD44-21B5-ADF2-6DA69C40490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1679092-D025-FBC5-1B06-24C9CAB2030C}"/>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CC55A7E-6DEB-B453-01D4-E3180B5C6A2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7E0670-1D9F-09AF-BAC7-E521938CC489}"/>
              </a:ext>
            </a:extLst>
          </p:cNvPr>
          <p:cNvSpPr>
            <a:spLocks noGrp="1"/>
          </p:cNvSpPr>
          <p:nvPr>
            <p:ph type="dt" sz="half" idx="10"/>
          </p:nvPr>
        </p:nvSpPr>
        <p:spPr/>
        <p:txBody>
          <a:bodyPr/>
          <a:lstStyle/>
          <a:p>
            <a:fld id="{5FCA7599-1C69-4868-A930-34185B115ED3}" type="datetimeFigureOut">
              <a:rPr lang="en-CA" smtClean="0"/>
              <a:t>2025-11-22</a:t>
            </a:fld>
            <a:endParaRPr lang="en-CA"/>
          </a:p>
        </p:txBody>
      </p:sp>
      <p:sp>
        <p:nvSpPr>
          <p:cNvPr id="6" name="Footer Placeholder 5">
            <a:extLst>
              <a:ext uri="{FF2B5EF4-FFF2-40B4-BE49-F238E27FC236}">
                <a16:creationId xmlns:a16="http://schemas.microsoft.com/office/drawing/2014/main" id="{3D6B2C19-6590-F7E9-88C4-7F3723C2BE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01B339D-93B2-758D-7866-6EB50E398B8D}"/>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275185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18400" y="489735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1pPr>
            <a:lvl2pPr marL="914400" lvl="1"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2pPr>
            <a:lvl3pPr marL="1371600" lvl="2"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3pPr>
            <a:lvl4pPr marL="1828800" lvl="3"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4pPr>
            <a:lvl5pPr marL="2286000" lvl="4"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5pPr>
            <a:lvl6pPr marL="2743200" lvl="5"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6pPr>
            <a:lvl7pPr marL="3200400" lvl="6"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7pPr>
            <a:lvl8pPr marL="3657600" lvl="7"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8pPr>
            <a:lvl9pPr marL="4114800" lvl="8"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9pPr>
          </a:lstStyle>
          <a:p>
            <a:endParaRPr dirty="0"/>
          </a:p>
        </p:txBody>
      </p:sp>
      <p:sp>
        <p:nvSpPr>
          <p:cNvPr id="7" name="Google Shape;7;p1"/>
          <p:cNvSpPr txBox="1">
            <a:spLocks noGrp="1"/>
          </p:cNvSpPr>
          <p:nvPr>
            <p:ph type="title"/>
          </p:nvPr>
        </p:nvSpPr>
        <p:spPr>
          <a:xfrm>
            <a:off x="1152300" y="649600"/>
            <a:ext cx="14335800" cy="3389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12300"/>
              <a:buFont typeface="Tenor Sans"/>
              <a:buNone/>
              <a:defRPr sz="1230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Black" pitchFamily="2" charset="77"/>
          <a:ea typeface="Montserrat Blac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450F9-E792-1FDF-3319-E9AFE908823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998FED-7EA9-C8DA-60FB-4C6A0D5E4C4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7ACAD9-3F7E-7962-C78C-C093ED57191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5FCA7599-1C69-4868-A930-34185B115ED3}" type="datetimeFigureOut">
              <a:rPr lang="en-CA" smtClean="0"/>
              <a:t>2025-11-22</a:t>
            </a:fld>
            <a:endParaRPr lang="en-CA"/>
          </a:p>
        </p:txBody>
      </p:sp>
      <p:sp>
        <p:nvSpPr>
          <p:cNvPr id="5" name="Footer Placeholder 4">
            <a:extLst>
              <a:ext uri="{FF2B5EF4-FFF2-40B4-BE49-F238E27FC236}">
                <a16:creationId xmlns:a16="http://schemas.microsoft.com/office/drawing/2014/main" id="{920CF91E-74B2-827C-0A14-4C4075ECCF7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585D3D2-389E-F466-EA22-4B94D724EB2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BAE39C0-EE8F-4967-9C43-DDA1648F5984}" type="slidenum">
              <a:rPr lang="en-CA" smtClean="0"/>
              <a:t>‹#›</a:t>
            </a:fld>
            <a:endParaRPr lang="en-CA"/>
          </a:p>
        </p:txBody>
      </p:sp>
    </p:spTree>
    <p:extLst>
      <p:ext uri="{BB962C8B-B14F-4D97-AF65-F5344CB8AC3E}">
        <p14:creationId xmlns:p14="http://schemas.microsoft.com/office/powerpoint/2010/main" val="18117685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18400" y="489735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1pPr>
            <a:lvl2pPr marL="914400" lvl="1"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2pPr>
            <a:lvl3pPr marL="1371600" lvl="2"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3pPr>
            <a:lvl4pPr marL="1828800" lvl="3"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4pPr>
            <a:lvl5pPr marL="2286000" lvl="4"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5pPr>
            <a:lvl6pPr marL="2743200" lvl="5"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6pPr>
            <a:lvl7pPr marL="3200400" lvl="6"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7pPr>
            <a:lvl8pPr marL="3657600" lvl="7"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8pPr>
            <a:lvl9pPr marL="4114800" lvl="8"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9pPr>
          </a:lstStyle>
          <a:p>
            <a:endParaRPr dirty="0"/>
          </a:p>
        </p:txBody>
      </p:sp>
      <p:sp>
        <p:nvSpPr>
          <p:cNvPr id="7" name="Google Shape;7;p1"/>
          <p:cNvSpPr txBox="1">
            <a:spLocks noGrp="1"/>
          </p:cNvSpPr>
          <p:nvPr>
            <p:ph type="title"/>
          </p:nvPr>
        </p:nvSpPr>
        <p:spPr>
          <a:xfrm>
            <a:off x="1152300" y="649601"/>
            <a:ext cx="14335800" cy="3389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12300"/>
              <a:buFont typeface="Tenor Sans"/>
              <a:buNone/>
              <a:defRPr sz="1230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07236041"/>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Black" pitchFamily="2" charset="77"/>
          <a:ea typeface="Montserrat Blac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iehs.nih.gov/health/topics/agents/flame_retarda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gov.on.ca/en/common/ministry/publications/reports/environmental%20health%202018/default.aspx" TargetMode="External"/><Relationship Id="rId2" Type="http://schemas.openxmlformats.org/officeDocument/2006/relationships/hyperlink" Target="https://www.health.gov.on.ca/en/common/ministry/publications/reports/environmental%2520health%25202017/default.aspx"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7" name="Google Shape;57;p11"/>
          <p:cNvPicPr preferRelativeResize="0"/>
          <p:nvPr/>
        </p:nvPicPr>
        <p:blipFill rotWithShape="1">
          <a:blip r:embed="rId3">
            <a:alphaModFix/>
          </a:blip>
          <a:srcRect/>
          <a:stretch/>
        </p:blipFill>
        <p:spPr>
          <a:xfrm>
            <a:off x="10058400" y="1977805"/>
            <a:ext cx="8229600" cy="5486400"/>
          </a:xfrm>
          <a:prstGeom prst="rect">
            <a:avLst/>
          </a:prstGeom>
          <a:noFill/>
          <a:ln>
            <a:noFill/>
          </a:ln>
        </p:spPr>
      </p:pic>
      <p:sp>
        <p:nvSpPr>
          <p:cNvPr id="62" name="Google Shape;62;p11"/>
          <p:cNvSpPr txBox="1">
            <a:spLocks noGrp="1"/>
          </p:cNvSpPr>
          <p:nvPr>
            <p:ph type="body" idx="1"/>
          </p:nvPr>
        </p:nvSpPr>
        <p:spPr>
          <a:xfrm>
            <a:off x="1253193" y="4216659"/>
            <a:ext cx="7890807" cy="1637265"/>
          </a:xfrm>
          <a:prstGeom prst="rect">
            <a:avLst/>
          </a:prstGeom>
        </p:spPr>
        <p:txBody>
          <a:bodyPr spcFirstLastPara="1" wrap="square" lIns="91425" tIns="45700" rIns="91425" bIns="45700" anchor="t" anchorCtr="0">
            <a:normAutofit fontScale="25000" lnSpcReduction="20000"/>
          </a:bodyPr>
          <a:lstStyle/>
          <a:p>
            <a:pPr marL="0" lvl="0" indent="0" algn="l" rtl="0">
              <a:lnSpc>
                <a:spcPct val="120000"/>
              </a:lnSpc>
              <a:spcBef>
                <a:spcPts val="360"/>
              </a:spcBef>
              <a:spcAft>
                <a:spcPts val="0"/>
              </a:spcAft>
              <a:buNone/>
            </a:pPr>
            <a:r>
              <a:rPr lang="en-US" sz="16000" b="1" dirty="0"/>
              <a:t>Laying the Groundwork</a:t>
            </a:r>
          </a:p>
          <a:p>
            <a:pPr marL="0" lvl="0" indent="0" algn="l" rtl="0">
              <a:lnSpc>
                <a:spcPct val="120000"/>
              </a:lnSpc>
              <a:spcBef>
                <a:spcPts val="360"/>
              </a:spcBef>
              <a:spcAft>
                <a:spcPts val="0"/>
              </a:spcAft>
              <a:buNone/>
            </a:pPr>
            <a:r>
              <a:rPr lang="en-US" sz="16000" b="1" dirty="0"/>
              <a:t>Discussion and Next Steps</a:t>
            </a:r>
          </a:p>
          <a:p>
            <a:pPr marL="0" lvl="0" indent="0" algn="l" rtl="0">
              <a:lnSpc>
                <a:spcPct val="120000"/>
              </a:lnSpc>
              <a:spcBef>
                <a:spcPts val="360"/>
              </a:spcBef>
              <a:spcAft>
                <a:spcPts val="0"/>
              </a:spcAft>
              <a:buNone/>
            </a:pPr>
            <a:endParaRPr lang="en-US" sz="16000" b="1" dirty="0"/>
          </a:p>
          <a:p>
            <a:pPr marL="0" lvl="0" indent="0" algn="l" rtl="0">
              <a:lnSpc>
                <a:spcPct val="120000"/>
              </a:lnSpc>
              <a:spcBef>
                <a:spcPts val="360"/>
              </a:spcBef>
              <a:spcAft>
                <a:spcPts val="0"/>
              </a:spcAft>
              <a:buNone/>
            </a:pPr>
            <a:r>
              <a:rPr lang="en-US" sz="16000" b="1" dirty="0"/>
              <a:t>October 30 2025</a:t>
            </a: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r>
              <a:rPr lang="en-US" sz="12800" b="1" dirty="0">
                <a:solidFill>
                  <a:srgbClr val="7030A0"/>
                </a:solidFill>
              </a:rPr>
              <a:t>We will begin shortly</a:t>
            </a:r>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sz="4000" b="1" dirty="0"/>
          </a:p>
        </p:txBody>
      </p:sp>
      <p:pic>
        <p:nvPicPr>
          <p:cNvPr id="4" name="Picture 3">
            <a:extLst>
              <a:ext uri="{FF2B5EF4-FFF2-40B4-BE49-F238E27FC236}">
                <a16:creationId xmlns:a16="http://schemas.microsoft.com/office/drawing/2014/main" id="{645CED3F-320F-0113-561E-8CB0602BA65D}"/>
              </a:ext>
            </a:extLst>
          </p:cNvPr>
          <p:cNvPicPr>
            <a:picLocks noChangeAspect="1"/>
          </p:cNvPicPr>
          <p:nvPr/>
        </p:nvPicPr>
        <p:blipFill>
          <a:blip r:embed="rId4"/>
          <a:stretch>
            <a:fillRect/>
          </a:stretch>
        </p:blipFill>
        <p:spPr>
          <a:xfrm>
            <a:off x="1083430" y="1977805"/>
            <a:ext cx="7497863" cy="1701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819F4C87-F58C-7EC4-1BCD-AC5F25F9D5CF}"/>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9FDBECE2-83EE-8B26-60E2-AA6209C4069B}"/>
              </a:ext>
            </a:extLst>
          </p:cNvPr>
          <p:cNvSpPr/>
          <p:nvPr/>
        </p:nvSpPr>
        <p:spPr>
          <a:xfrm>
            <a:off x="0" y="1087999"/>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19D73174-1103-483C-06BD-DA8E80D9BA36}"/>
              </a:ext>
            </a:extLst>
          </p:cNvPr>
          <p:cNvSpPr txBox="1"/>
          <p:nvPr/>
        </p:nvSpPr>
        <p:spPr>
          <a:xfrm>
            <a:off x="7935687" y="649264"/>
            <a:ext cx="9488720" cy="9787295"/>
          </a:xfrm>
          <a:prstGeom prst="rect">
            <a:avLst/>
          </a:prstGeom>
          <a:noFill/>
          <a:ln>
            <a:noFill/>
          </a:ln>
        </p:spPr>
        <p:txBody>
          <a:bodyPr spcFirstLastPara="1" wrap="square" lIns="0" tIns="0" rIns="0" bIns="0" anchor="t" anchorCtr="0">
            <a:spAutoFit/>
          </a:bodyPr>
          <a:lstStyle/>
          <a:p>
            <a:r>
              <a:rPr lang="en-CA" sz="6000" b="1" i="1" u="none" strike="noStrike" baseline="0" dirty="0">
                <a:solidFill>
                  <a:srgbClr val="000000"/>
                </a:solidFill>
                <a:latin typeface="Calibri" panose="020F0502020204030204" pitchFamily="34" charset="0"/>
              </a:rPr>
              <a:t>Laying the Groundwork: </a:t>
            </a:r>
          </a:p>
          <a:p>
            <a:endParaRPr lang="en-CA" sz="4800" b="0" i="0" u="none" strike="noStrike" baseline="0" dirty="0">
              <a:solidFill>
                <a:srgbClr val="000000"/>
              </a:solidFill>
              <a:latin typeface="Calibri" panose="020F0502020204030204" pitchFamily="34" charset="0"/>
            </a:endParaRPr>
          </a:p>
          <a:p>
            <a:r>
              <a:rPr lang="en-CA" sz="4800" b="0" i="0" u="none" strike="noStrike" baseline="0" dirty="0">
                <a:solidFill>
                  <a:srgbClr val="000000"/>
                </a:solidFill>
                <a:latin typeface="Calibri" panose="020F0502020204030204" pitchFamily="34" charset="0"/>
              </a:rPr>
              <a:t>Building Sustainable, Robust and Integrated Health Care Services For Ontarians with Myalgic Encephalomyelitis/Chronic Fatigue Syndrome (ME/CFS), Fibromyalgia (FM) and Environmental Sensitivities/Multiple Chemical Sensitivities (ES/MCS) </a:t>
            </a:r>
          </a:p>
          <a:p>
            <a:endParaRPr lang="en-CA" sz="4800" dirty="0">
              <a:latin typeface="Calibri" panose="020F0502020204030204" pitchFamily="34" charset="0"/>
              <a:sym typeface="Tenor Sans"/>
            </a:endParaRPr>
          </a:p>
          <a:p>
            <a:r>
              <a:rPr lang="en-CA" sz="4800" b="1" dirty="0">
                <a:solidFill>
                  <a:schemeClr val="tx1"/>
                </a:solidFill>
                <a:latin typeface="Calibri" panose="020F0502020204030204" pitchFamily="34" charset="0"/>
                <a:sym typeface="Tenor Sans"/>
              </a:rPr>
              <a:t>July 2021</a:t>
            </a:r>
          </a:p>
          <a:p>
            <a:r>
              <a:rPr lang="en-CA" sz="4800" b="1" dirty="0">
                <a:solidFill>
                  <a:schemeClr val="tx1"/>
                </a:solidFill>
                <a:latin typeface="Calibri" panose="020F0502020204030204" pitchFamily="34" charset="0"/>
                <a:sym typeface="Tenor Sans"/>
              </a:rPr>
              <a:t>Released June 2025</a:t>
            </a:r>
            <a:endParaRPr lang="en-US" sz="48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7CCE4F0E-E604-5632-83C6-27BD93EC0C55}"/>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473B7126-0440-DAA1-412A-C2BBD384C476}"/>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93893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BF22-0276-464E-8C14-6C0DC6505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0BE63-0B40-D7C5-71E7-796CAF47CCC6}"/>
              </a:ext>
            </a:extLst>
          </p:cNvPr>
          <p:cNvSpPr>
            <a:spLocks noGrp="1"/>
          </p:cNvSpPr>
          <p:nvPr>
            <p:ph type="title"/>
          </p:nvPr>
        </p:nvSpPr>
        <p:spPr/>
        <p:txBody>
          <a:bodyPr/>
          <a:lstStyle/>
          <a:p>
            <a:r>
              <a:rPr lang="en-CA" dirty="0">
                <a:latin typeface="Aptos" panose="020B0004020202020204" pitchFamily="34" charset="0"/>
              </a:rPr>
              <a:t>Mandate</a:t>
            </a:r>
          </a:p>
        </p:txBody>
      </p:sp>
      <p:sp>
        <p:nvSpPr>
          <p:cNvPr id="3" name="Text Placeholder 2">
            <a:extLst>
              <a:ext uri="{FF2B5EF4-FFF2-40B4-BE49-F238E27FC236}">
                <a16:creationId xmlns:a16="http://schemas.microsoft.com/office/drawing/2014/main" id="{E22AAB94-D32B-851E-9FD6-91F91A16C71F}"/>
              </a:ext>
            </a:extLst>
          </p:cNvPr>
          <p:cNvSpPr>
            <a:spLocks noGrp="1"/>
          </p:cNvSpPr>
          <p:nvPr>
            <p:ph type="body" idx="1"/>
          </p:nvPr>
        </p:nvSpPr>
        <p:spPr>
          <a:xfrm>
            <a:off x="555171" y="3537857"/>
            <a:ext cx="16785772" cy="6477000"/>
          </a:xfrm>
        </p:spPr>
        <p:txBody>
          <a:bodyPr>
            <a:noAutofit/>
          </a:bodyPr>
          <a:lstStyle/>
          <a:p>
            <a:r>
              <a:rPr lang="en-US" sz="2800" dirty="0"/>
              <a:t>In January 2020, the </a:t>
            </a:r>
            <a:r>
              <a:rPr lang="en-US" sz="2800" dirty="0" err="1"/>
              <a:t>Honourable</a:t>
            </a:r>
            <a:r>
              <a:rPr lang="en-US" sz="2800" dirty="0"/>
              <a:t> Christine Elliott, Deputy Premier and Minister of Health asked Public Health Ontario (PHO) to lead a review of the report of the Task Force on Environmental Health (TFEH) entitled </a:t>
            </a:r>
            <a:r>
              <a:rPr lang="en-US" sz="2800" i="1" dirty="0"/>
              <a:t>Care Now, an Action Plan to Improve Care for People with Myalgic Encephalomyelitis/Chronic Fatigue Syndrome (ME/CFS), Fibromyalgia (FM) and Environmental Sensitivities/Multiple Chemical Sensitivity (ES/MCS)</a:t>
            </a:r>
            <a:r>
              <a:rPr lang="en-US" sz="2800" dirty="0"/>
              <a:t>.</a:t>
            </a:r>
          </a:p>
        </p:txBody>
      </p:sp>
    </p:spTree>
    <p:extLst>
      <p:ext uri="{BB962C8B-B14F-4D97-AF65-F5344CB8AC3E}">
        <p14:creationId xmlns:p14="http://schemas.microsoft.com/office/powerpoint/2010/main" val="10005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1667-069A-08B2-F560-1D8951E36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A84CD-F9D9-BEDF-4BEA-754D585E3AE1}"/>
              </a:ext>
            </a:extLst>
          </p:cNvPr>
          <p:cNvSpPr>
            <a:spLocks noGrp="1"/>
          </p:cNvSpPr>
          <p:nvPr>
            <p:ph type="title"/>
          </p:nvPr>
        </p:nvSpPr>
        <p:spPr/>
        <p:txBody>
          <a:bodyPr/>
          <a:lstStyle/>
          <a:p>
            <a:r>
              <a:rPr lang="en-CA" dirty="0">
                <a:latin typeface="Aptos" panose="020B0004020202020204" pitchFamily="34" charset="0"/>
              </a:rPr>
              <a:t>Mandate</a:t>
            </a:r>
          </a:p>
        </p:txBody>
      </p:sp>
      <p:sp>
        <p:nvSpPr>
          <p:cNvPr id="3" name="Text Placeholder 2">
            <a:extLst>
              <a:ext uri="{FF2B5EF4-FFF2-40B4-BE49-F238E27FC236}">
                <a16:creationId xmlns:a16="http://schemas.microsoft.com/office/drawing/2014/main" id="{7DDE5F46-94DC-FF26-5D33-E93D0E6FCD33}"/>
              </a:ext>
            </a:extLst>
          </p:cNvPr>
          <p:cNvSpPr>
            <a:spLocks noGrp="1"/>
          </p:cNvSpPr>
          <p:nvPr>
            <p:ph type="body" idx="1"/>
          </p:nvPr>
        </p:nvSpPr>
        <p:spPr>
          <a:xfrm>
            <a:off x="555171" y="3537857"/>
            <a:ext cx="16785772" cy="6477000"/>
          </a:xfrm>
        </p:spPr>
        <p:txBody>
          <a:bodyPr>
            <a:noAutofit/>
          </a:bodyPr>
          <a:lstStyle/>
          <a:p>
            <a:r>
              <a:rPr lang="en-US" sz="2800" dirty="0">
                <a:latin typeface="Aptos" panose="020B0004020202020204" pitchFamily="34" charset="0"/>
              </a:rPr>
              <a:t>This Report, submitted in 2018, found there was: </a:t>
            </a:r>
          </a:p>
          <a:p>
            <a:pPr marL="82550" indent="0">
              <a:buNone/>
            </a:pPr>
            <a:endParaRPr lang="en-US" sz="2800" dirty="0">
              <a:latin typeface="Aptos" panose="020B0004020202020204" pitchFamily="34" charset="0"/>
            </a:endParaRPr>
          </a:p>
          <a:p>
            <a:pPr marL="996950" lvl="1" indent="-457200">
              <a:buAutoNum type="alphaLcParenR"/>
            </a:pPr>
            <a:r>
              <a:rPr lang="en-US" sz="2800" dirty="0">
                <a:latin typeface="Aptos" panose="020B0004020202020204" pitchFamily="34" charset="0"/>
              </a:rPr>
              <a:t>little recognition of the seriousness and severity of these conditions;</a:t>
            </a:r>
          </a:p>
          <a:p>
            <a:pPr marL="996950" lvl="1" indent="-457200">
              <a:buAutoNum type="alphaLcParenR"/>
            </a:pPr>
            <a:r>
              <a:rPr lang="en-US" sz="2800" dirty="0">
                <a:latin typeface="Aptos" panose="020B0004020202020204" pitchFamily="34" charset="0"/>
              </a:rPr>
              <a:t> a shortage of knowledgeable care providers;</a:t>
            </a:r>
          </a:p>
          <a:p>
            <a:pPr marL="996950" lvl="1" indent="-457200">
              <a:buAutoNum type="alphaLcParenR"/>
            </a:pPr>
            <a:r>
              <a:rPr lang="en-US" sz="2800" dirty="0">
                <a:latin typeface="Aptos" panose="020B0004020202020204" pitchFamily="34" charset="0"/>
              </a:rPr>
              <a:t> a lack of clinical tools to support and guide care; (</a:t>
            </a:r>
          </a:p>
          <a:p>
            <a:pPr marL="996950" lvl="1" indent="-457200">
              <a:buAutoNum type="alphaLcParenR"/>
            </a:pPr>
            <a:r>
              <a:rPr lang="en-US" sz="2800" dirty="0">
                <a:latin typeface="Aptos" panose="020B0004020202020204" pitchFamily="34" charset="0"/>
              </a:rPr>
              <a:t> a shortage of services and supports for people living with these conditions;</a:t>
            </a:r>
          </a:p>
          <a:p>
            <a:pPr marL="996950" lvl="1" indent="-457200">
              <a:buAutoNum type="alphaLcParenR"/>
            </a:pPr>
            <a:r>
              <a:rPr lang="en-US" sz="2800" dirty="0">
                <a:latin typeface="Aptos" panose="020B0004020202020204" pitchFamily="34" charset="0"/>
              </a:rPr>
              <a:t> a dearth of research and leadership to improve the management of these conditions as well as health outcomes for those affected; and </a:t>
            </a:r>
          </a:p>
          <a:p>
            <a:pPr marL="996950" lvl="1" indent="-457200">
              <a:buAutoNum type="alphaLcParenR"/>
            </a:pPr>
            <a:r>
              <a:rPr lang="en-US" sz="2800" dirty="0">
                <a:latin typeface="Aptos" panose="020B0004020202020204" pitchFamily="34" charset="0"/>
              </a:rPr>
              <a:t>a failure to acknowledge the stigma associated with these conditions and its devastating impact on people’s lives.</a:t>
            </a:r>
          </a:p>
        </p:txBody>
      </p:sp>
    </p:spTree>
    <p:extLst>
      <p:ext uri="{BB962C8B-B14F-4D97-AF65-F5344CB8AC3E}">
        <p14:creationId xmlns:p14="http://schemas.microsoft.com/office/powerpoint/2010/main" val="253833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75A3-9D79-E72D-0468-51EA597F44B4}"/>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8A8C1421-80A0-2A80-5C1A-3BC3E26FBB36}"/>
              </a:ext>
            </a:extLst>
          </p:cNvPr>
          <p:cNvSpPr>
            <a:spLocks noGrp="1"/>
          </p:cNvSpPr>
          <p:nvPr>
            <p:ph type="body" idx="1"/>
          </p:nvPr>
        </p:nvSpPr>
        <p:spPr>
          <a:xfrm>
            <a:off x="555171" y="3537857"/>
            <a:ext cx="16785772" cy="6477000"/>
          </a:xfrm>
        </p:spPr>
        <p:txBody>
          <a:bodyPr>
            <a:normAutofit/>
          </a:bodyPr>
          <a:lstStyle/>
          <a:p>
            <a:r>
              <a:rPr lang="en-US" sz="2800" dirty="0">
                <a:latin typeface="Aptos" panose="020B0004020202020204" pitchFamily="34" charset="0"/>
              </a:rPr>
              <a:t>The Minister requested that PHO assess the TFEH’s recommendations and identify practical real solutions to directly benefit Ontarians, with a focus on </a:t>
            </a:r>
          </a:p>
          <a:p>
            <a:pPr marL="1054100" lvl="1" indent="-514350">
              <a:buAutoNum type="alphaLcParenR"/>
            </a:pPr>
            <a:r>
              <a:rPr lang="en-US" sz="2800" dirty="0">
                <a:latin typeface="Aptos" panose="020B0004020202020204" pitchFamily="34" charset="0"/>
              </a:rPr>
              <a:t>practical next steps where prompt action could be taken, and</a:t>
            </a:r>
          </a:p>
          <a:p>
            <a:pPr marL="1054100" lvl="1" indent="-514350">
              <a:buAutoNum type="alphaLcParenR"/>
            </a:pPr>
            <a:r>
              <a:rPr lang="en-US" sz="2800" dirty="0">
                <a:latin typeface="Aptos" panose="020B0004020202020204" pitchFamily="34" charset="0"/>
              </a:rPr>
              <a:t>actions that were both cost-effective to implement and aligned with the evolving health care system. </a:t>
            </a:r>
          </a:p>
          <a:p>
            <a:endParaRPr lang="en-US" sz="2800" dirty="0">
              <a:latin typeface="Aptos" panose="020B0004020202020204" pitchFamily="34" charset="0"/>
            </a:endParaRPr>
          </a:p>
          <a:p>
            <a:r>
              <a:rPr lang="en-US" sz="2800" dirty="0">
                <a:latin typeface="Aptos" panose="020B0004020202020204" pitchFamily="34" charset="0"/>
              </a:rPr>
              <a:t>The assessment was to include: </a:t>
            </a:r>
          </a:p>
          <a:p>
            <a:pPr marL="996950" lvl="1" indent="-457200">
              <a:buAutoNum type="alphaLcParenR"/>
            </a:pPr>
            <a:r>
              <a:rPr lang="en-US" sz="2800" dirty="0">
                <a:latin typeface="Aptos" panose="020B0004020202020204" pitchFamily="34" charset="0"/>
              </a:rPr>
              <a:t>A review of the TGEH Final Report’s 10  recommendations to determine opportunities to quickly improve care, with an emphasis on primary care settings; </a:t>
            </a:r>
          </a:p>
          <a:p>
            <a:pPr marL="996950" lvl="1" indent="-457200">
              <a:buAutoNum type="alphaLcParenR"/>
            </a:pPr>
            <a:r>
              <a:rPr lang="en-US" sz="2800" dirty="0">
                <a:latin typeface="Aptos" panose="020B0004020202020204" pitchFamily="34" charset="0"/>
              </a:rPr>
              <a:t>Advice on the sequencing of potential investments and/or system changes to provide effective and efficient solutions that would directly benefit Ontarians, including: </a:t>
            </a:r>
          </a:p>
          <a:p>
            <a:pPr marL="1454150" lvl="2" indent="-457200">
              <a:buAutoNum type="alphaLcParenR"/>
            </a:pPr>
            <a:r>
              <a:rPr lang="en-US" sz="2800" dirty="0">
                <a:latin typeface="Aptos" panose="020B0004020202020204" pitchFamily="34" charset="0"/>
              </a:rPr>
              <a:t>A plan for early actions supported by options with work plans and cost estimates to be delivered within six months.</a:t>
            </a:r>
          </a:p>
          <a:p>
            <a:pPr marL="82550" indent="0">
              <a:buNone/>
            </a:pPr>
            <a:endParaRPr lang="en-CA" dirty="0"/>
          </a:p>
        </p:txBody>
      </p:sp>
    </p:spTree>
    <p:extLst>
      <p:ext uri="{BB962C8B-B14F-4D97-AF65-F5344CB8AC3E}">
        <p14:creationId xmlns:p14="http://schemas.microsoft.com/office/powerpoint/2010/main" val="78927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A57F-203D-0086-02F5-111636C60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3103A-35E5-CA61-AD45-ED2D2FB70A7F}"/>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3ECFC9B1-D811-1323-6E36-9C55F4B39C9F}"/>
              </a:ext>
            </a:extLst>
          </p:cNvPr>
          <p:cNvSpPr>
            <a:spLocks noGrp="1"/>
          </p:cNvSpPr>
          <p:nvPr>
            <p:ph type="body" idx="1"/>
          </p:nvPr>
        </p:nvSpPr>
        <p:spPr>
          <a:xfrm>
            <a:off x="555171" y="3537857"/>
            <a:ext cx="16785772" cy="6477000"/>
          </a:xfrm>
        </p:spPr>
        <p:txBody>
          <a:bodyPr>
            <a:normAutofit/>
          </a:bodyPr>
          <a:lstStyle/>
          <a:p>
            <a:pPr marL="82550" indent="0">
              <a:buNone/>
            </a:pPr>
            <a:endParaRPr lang="en-CA" dirty="0"/>
          </a:p>
          <a:p>
            <a:r>
              <a:rPr lang="en-US" sz="2800" dirty="0">
                <a:latin typeface="Aptos" panose="020B0004020202020204" pitchFamily="34" charset="0"/>
              </a:rPr>
              <a:t>PHO was further asked to monitor the progress of the early actions and report six months post-implementation with an updated plan that included additional actions and proposed options for long-term leadership of this work. </a:t>
            </a:r>
            <a:endParaRPr lang="en-CA" sz="2800" dirty="0">
              <a:latin typeface="Aptos" panose="020B0004020202020204" pitchFamily="34" charset="0"/>
            </a:endParaRPr>
          </a:p>
        </p:txBody>
      </p:sp>
    </p:spTree>
    <p:extLst>
      <p:ext uri="{BB962C8B-B14F-4D97-AF65-F5344CB8AC3E}">
        <p14:creationId xmlns:p14="http://schemas.microsoft.com/office/powerpoint/2010/main" val="191505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FA8F-F009-8C07-C703-7FD5C22545E8}"/>
              </a:ext>
            </a:extLst>
          </p:cNvPr>
          <p:cNvSpPr>
            <a:spLocks noGrp="1"/>
          </p:cNvSpPr>
          <p:nvPr>
            <p:ph type="title"/>
          </p:nvPr>
        </p:nvSpPr>
        <p:spPr>
          <a:xfrm>
            <a:off x="1034175" y="724875"/>
            <a:ext cx="16477648" cy="1362000"/>
          </a:xfrm>
        </p:spPr>
        <p:txBody>
          <a:bodyPr/>
          <a:lstStyle/>
          <a:p>
            <a:r>
              <a:rPr lang="en-CA" dirty="0">
                <a:latin typeface="Aptos" panose="020B0004020202020204" pitchFamily="34" charset="0"/>
              </a:rPr>
              <a:t>Proposed action plan’s four pillars</a:t>
            </a:r>
            <a:br>
              <a:rPr lang="en-CA" dirty="0"/>
            </a:br>
            <a:endParaRPr lang="en-CA" dirty="0"/>
          </a:p>
        </p:txBody>
      </p:sp>
      <p:sp>
        <p:nvSpPr>
          <p:cNvPr id="3" name="Text Placeholder 2">
            <a:extLst>
              <a:ext uri="{FF2B5EF4-FFF2-40B4-BE49-F238E27FC236}">
                <a16:creationId xmlns:a16="http://schemas.microsoft.com/office/drawing/2014/main" id="{1E1DA5F8-52F8-67C8-C9E2-F8CB4E54A7F5}"/>
              </a:ext>
            </a:extLst>
          </p:cNvPr>
          <p:cNvSpPr>
            <a:spLocks noGrp="1"/>
          </p:cNvSpPr>
          <p:nvPr>
            <p:ph type="body" idx="1"/>
          </p:nvPr>
        </p:nvSpPr>
        <p:spPr>
          <a:xfrm>
            <a:off x="1716675" y="4098675"/>
            <a:ext cx="14157734" cy="4526100"/>
          </a:xfrm>
        </p:spPr>
        <p:txBody>
          <a:bodyPr>
            <a:normAutofit/>
          </a:bodyPr>
          <a:lstStyle/>
          <a:p>
            <a:pPr marL="82550" indent="0">
              <a:buNone/>
            </a:pPr>
            <a:r>
              <a:rPr lang="en-US" sz="2800" dirty="0">
                <a:latin typeface="Aptos" panose="020B0004020202020204" pitchFamily="34" charset="0"/>
              </a:rPr>
              <a:t>The action plan consists of four pillars: </a:t>
            </a:r>
          </a:p>
          <a:p>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a solid foundation and leadership model; </a:t>
            </a:r>
          </a:p>
          <a:p>
            <a:pPr marL="539750" indent="-457200">
              <a:buAutoNum type="arabicPeriod"/>
            </a:pPr>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emphasis on primary care; </a:t>
            </a:r>
          </a:p>
          <a:p>
            <a:pPr marL="539750" indent="-457200">
              <a:buAutoNum type="arabicPeriod"/>
            </a:pPr>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evidenced-informed clinical guidelines and information; and </a:t>
            </a:r>
          </a:p>
          <a:p>
            <a:pPr marL="539750" indent="-457200">
              <a:buAutoNum type="arabicPeriod"/>
            </a:pPr>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research and evaluation. </a:t>
            </a:r>
            <a:endParaRPr lang="en-CA" sz="2800" dirty="0">
              <a:latin typeface="Aptos" panose="020B0004020202020204" pitchFamily="34" charset="0"/>
            </a:endParaRPr>
          </a:p>
        </p:txBody>
      </p:sp>
    </p:spTree>
    <p:extLst>
      <p:ext uri="{BB962C8B-B14F-4D97-AF65-F5344CB8AC3E}">
        <p14:creationId xmlns:p14="http://schemas.microsoft.com/office/powerpoint/2010/main" val="130331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5523-39AF-1361-4235-0C8FF47F56D5}"/>
              </a:ext>
            </a:extLst>
          </p:cNvPr>
          <p:cNvSpPr>
            <a:spLocks noGrp="1"/>
          </p:cNvSpPr>
          <p:nvPr>
            <p:ph type="title"/>
          </p:nvPr>
        </p:nvSpPr>
        <p:spPr>
          <a:xfrm>
            <a:off x="576975" y="505047"/>
            <a:ext cx="16467016" cy="1362000"/>
          </a:xfrm>
        </p:spPr>
        <p:txBody>
          <a:bodyPr/>
          <a:lstStyle/>
          <a:p>
            <a:r>
              <a:rPr lang="en-CA" sz="4800" dirty="0">
                <a:latin typeface="Aptos" panose="020B0004020202020204" pitchFamily="34" charset="0"/>
              </a:rPr>
              <a:t>Recommendation </a:t>
            </a:r>
            <a:r>
              <a:rPr lang="en-US" sz="4800" dirty="0">
                <a:latin typeface="Aptos" panose="020B0004020202020204" pitchFamily="34" charset="0"/>
              </a:rPr>
              <a:t>#1- Environmental Conditions Organization (ECO) and Leadership Model for Ontario</a:t>
            </a:r>
            <a:br>
              <a:rPr lang="en-US" sz="4000" dirty="0">
                <a:latin typeface="Aptos" panose="020B0004020202020204" pitchFamily="34" charset="0"/>
              </a:rPr>
            </a:br>
            <a:r>
              <a:rPr lang="en-US" sz="2800" dirty="0">
                <a:latin typeface="Aptos" panose="020B0004020202020204" pitchFamily="34" charset="0"/>
              </a:rPr>
              <a:t>TFEH Recommendation #8</a:t>
            </a:r>
            <a:endParaRPr lang="en-CA" sz="2800" dirty="0">
              <a:latin typeface="Aptos" panose="020B0004020202020204" pitchFamily="34" charset="0"/>
            </a:endParaRPr>
          </a:p>
        </p:txBody>
      </p:sp>
      <p:sp>
        <p:nvSpPr>
          <p:cNvPr id="3" name="Text Placeholder 2">
            <a:extLst>
              <a:ext uri="{FF2B5EF4-FFF2-40B4-BE49-F238E27FC236}">
                <a16:creationId xmlns:a16="http://schemas.microsoft.com/office/drawing/2014/main" id="{4FC2EB06-9DE9-9ABA-009C-D98DD72C1476}"/>
              </a:ext>
            </a:extLst>
          </p:cNvPr>
          <p:cNvSpPr>
            <a:spLocks noGrp="1"/>
          </p:cNvSpPr>
          <p:nvPr>
            <p:ph type="body" idx="1"/>
          </p:nvPr>
        </p:nvSpPr>
        <p:spPr>
          <a:xfrm>
            <a:off x="576976" y="4098675"/>
            <a:ext cx="16264996" cy="5683278"/>
          </a:xfrm>
        </p:spPr>
        <p:txBody>
          <a:bodyPr/>
          <a:lstStyle/>
          <a:p>
            <a:pPr marL="82550" indent="0">
              <a:buNone/>
            </a:pPr>
            <a:r>
              <a:rPr lang="en-US" dirty="0">
                <a:latin typeface="Aptos" panose="020B0004020202020204" pitchFamily="34" charset="0"/>
              </a:rPr>
              <a:t>1.0  Establish an overarching Environmental Conditions Organization (ECO) and leadership model that is both cost-effective and aligned with the evolving health care system for the purposes of improving health outcomes for people with ME/CFS, FM and ES/MCS.</a:t>
            </a:r>
          </a:p>
          <a:p>
            <a:pPr marL="82550" indent="0">
              <a:buNone/>
            </a:pPr>
            <a:endParaRPr lang="en-US" dirty="0">
              <a:latin typeface="Aptos" panose="020B0004020202020204" pitchFamily="34" charset="0"/>
            </a:endParaRPr>
          </a:p>
          <a:p>
            <a:pPr marL="82550" indent="0">
              <a:buNone/>
            </a:pPr>
            <a:r>
              <a:rPr lang="en-US" dirty="0">
                <a:latin typeface="Aptos" panose="020B0004020202020204" pitchFamily="34" charset="0"/>
              </a:rPr>
              <a:t>1.1. The ECO will implement the remainder of the Initial Action Plan, assess and sequence the balance of the 2018 Care Now recommendations.</a:t>
            </a:r>
          </a:p>
          <a:p>
            <a:pPr marL="82550" indent="0">
              <a:buNone/>
            </a:pPr>
            <a:endParaRPr lang="en-US" dirty="0">
              <a:latin typeface="Aptos" panose="020B0004020202020204" pitchFamily="34" charset="0"/>
            </a:endParaRPr>
          </a:p>
          <a:p>
            <a:pPr marL="82550" indent="0">
              <a:buNone/>
            </a:pPr>
            <a:r>
              <a:rPr lang="en-US" dirty="0">
                <a:latin typeface="Aptos" panose="020B0004020202020204" pitchFamily="34" charset="0"/>
              </a:rPr>
              <a:t>1.2.  The ECO will be scalable from a start-up to a mature organization that will oversee programs for environmental health conditions across Ontario, creating opportunities for future growth (potentially scalable to a Centre of Excellence for ME/CFS, FM and ES/MCS care, education, research and policy development).</a:t>
            </a:r>
            <a:endParaRPr lang="en-CA" dirty="0">
              <a:latin typeface="Aptos" panose="020B0004020202020204" pitchFamily="34" charset="0"/>
            </a:endParaRPr>
          </a:p>
        </p:txBody>
      </p:sp>
    </p:spTree>
    <p:extLst>
      <p:ext uri="{BB962C8B-B14F-4D97-AF65-F5344CB8AC3E}">
        <p14:creationId xmlns:p14="http://schemas.microsoft.com/office/powerpoint/2010/main" val="425393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BA7F-9C4E-BD83-59E8-DB6B3B523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B482A-4AA9-B7E3-755F-A7888BBC67D6}"/>
              </a:ext>
            </a:extLst>
          </p:cNvPr>
          <p:cNvSpPr>
            <a:spLocks noGrp="1"/>
          </p:cNvSpPr>
          <p:nvPr>
            <p:ph type="title"/>
          </p:nvPr>
        </p:nvSpPr>
        <p:spPr/>
        <p:txBody>
          <a:bodyPr/>
          <a:lstStyle/>
          <a:p>
            <a:endParaRPr lang="en-CA" sz="4000" dirty="0"/>
          </a:p>
        </p:txBody>
      </p:sp>
      <p:sp>
        <p:nvSpPr>
          <p:cNvPr id="3" name="Text Placeholder 2">
            <a:extLst>
              <a:ext uri="{FF2B5EF4-FFF2-40B4-BE49-F238E27FC236}">
                <a16:creationId xmlns:a16="http://schemas.microsoft.com/office/drawing/2014/main" id="{4D5FEE17-43D1-7E2F-BE83-79D13A7E33B2}"/>
              </a:ext>
            </a:extLst>
          </p:cNvPr>
          <p:cNvSpPr>
            <a:spLocks noGrp="1"/>
          </p:cNvSpPr>
          <p:nvPr>
            <p:ph type="body" idx="1"/>
          </p:nvPr>
        </p:nvSpPr>
        <p:spPr>
          <a:xfrm>
            <a:off x="1716674" y="4098675"/>
            <a:ext cx="15125297" cy="5683278"/>
          </a:xfrm>
        </p:spPr>
        <p:txBody>
          <a:bodyPr>
            <a:normAutofit/>
          </a:bodyPr>
          <a:lstStyle/>
          <a:p>
            <a:pPr marL="82550" indent="0">
              <a:buNone/>
            </a:pPr>
            <a:r>
              <a:rPr lang="en-US" sz="2800" dirty="0"/>
              <a:t>1.3 </a:t>
            </a:r>
            <a:r>
              <a:rPr lang="en-US" sz="2800" dirty="0">
                <a:latin typeface="Aptos" panose="020B0004020202020204" pitchFamily="34" charset="0"/>
              </a:rPr>
              <a:t>The Leadership of the ECO will establish three main advisory committees to include a community voice and to advise on Primary Care/Clinical Guidelines and Tools and Research and Evaluation Plans</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1.4. The ECO will monitor implementation of the Action Plan and address organizational risk and performance.</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1.5. The ECO will develop a monitoring framework to measure the success of the implementation of the Initial Action Plan.</a:t>
            </a:r>
            <a:endParaRPr lang="en-CA" sz="2800" dirty="0">
              <a:latin typeface="Aptos" panose="020B0004020202020204" pitchFamily="34" charset="0"/>
            </a:endParaRPr>
          </a:p>
        </p:txBody>
      </p:sp>
    </p:spTree>
    <p:extLst>
      <p:ext uri="{BB962C8B-B14F-4D97-AF65-F5344CB8AC3E}">
        <p14:creationId xmlns:p14="http://schemas.microsoft.com/office/powerpoint/2010/main" val="170285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6EA5-A4F1-09C7-001C-C7584AC48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262C4-9975-F3BF-D52A-FF734D1423C2}"/>
              </a:ext>
            </a:extLst>
          </p:cNvPr>
          <p:cNvSpPr>
            <a:spLocks noGrp="1"/>
          </p:cNvSpPr>
          <p:nvPr>
            <p:ph type="title"/>
          </p:nvPr>
        </p:nvSpPr>
        <p:spPr>
          <a:xfrm>
            <a:off x="1034174" y="724875"/>
            <a:ext cx="16190569" cy="1362000"/>
          </a:xfrm>
        </p:spPr>
        <p:txBody>
          <a:bodyPr/>
          <a:lstStyle/>
          <a:p>
            <a:r>
              <a:rPr lang="en-US" dirty="0">
                <a:latin typeface="Aptos" panose="020B0004020202020204" pitchFamily="34" charset="0"/>
              </a:rPr>
              <a:t>#2 – Develop a Primary Care Plan</a:t>
            </a:r>
            <a:br>
              <a:rPr lang="en-US" sz="4000" dirty="0">
                <a:latin typeface="Aptos" panose="020B0004020202020204" pitchFamily="34" charset="0"/>
              </a:rPr>
            </a:br>
            <a:r>
              <a:rPr lang="en-US" sz="2800" dirty="0">
                <a:latin typeface="Aptos" panose="020B0004020202020204" pitchFamily="34" charset="0"/>
              </a:rPr>
              <a:t>TFEH Recommendations #1.3, #3, #3.1, #4</a:t>
            </a:r>
            <a:endParaRPr lang="en-CA" sz="2800" dirty="0">
              <a:latin typeface="Aptos" panose="020B0004020202020204" pitchFamily="34" charset="0"/>
            </a:endParaRPr>
          </a:p>
        </p:txBody>
      </p:sp>
      <p:sp>
        <p:nvSpPr>
          <p:cNvPr id="3" name="Text Placeholder 2">
            <a:extLst>
              <a:ext uri="{FF2B5EF4-FFF2-40B4-BE49-F238E27FC236}">
                <a16:creationId xmlns:a16="http://schemas.microsoft.com/office/drawing/2014/main" id="{35D0EA79-2BD3-D0E2-E4A6-08564BAFD952}"/>
              </a:ext>
            </a:extLst>
          </p:cNvPr>
          <p:cNvSpPr>
            <a:spLocks noGrp="1"/>
          </p:cNvSpPr>
          <p:nvPr>
            <p:ph type="body" idx="1"/>
          </p:nvPr>
        </p:nvSpPr>
        <p:spPr>
          <a:xfrm>
            <a:off x="1034174" y="4098675"/>
            <a:ext cx="15807797" cy="5683278"/>
          </a:xfrm>
        </p:spPr>
        <p:txBody>
          <a:bodyPr>
            <a:normAutofit/>
          </a:bodyPr>
          <a:lstStyle/>
          <a:p>
            <a:pPr marL="82550" indent="0">
              <a:buNone/>
            </a:pPr>
            <a:r>
              <a:rPr lang="en-US" sz="2800" dirty="0">
                <a:latin typeface="Aptos" panose="020B0004020202020204" pitchFamily="34" charset="0"/>
              </a:rPr>
              <a:t>2.0  The ECO will develop a Primary Care Plan for Primary Care Providers (PCPs) providing care to people living with one or more of ME/CFS, FM and ES/MCS.</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2.1 The ECO will create a structure and process for developing a Primary Care Plan to increase awareness of these conditions in the primary care setting.</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2.2 The ECO will create a process for the dissemination and adoption of Clinical Guidelines and Tools for PCPs.</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2.3 The ECO in its Primary Care Plan will include a strategy to support a cadre of PCPs skilled in managing ME/CFS, FM and ES/MCS and establish a community of practice to provide training and support a network of PCPs across the province</a:t>
            </a:r>
            <a:r>
              <a:rPr lang="en-US" sz="2800" dirty="0"/>
              <a:t>.</a:t>
            </a:r>
            <a:endParaRPr lang="en-CA" sz="2800" dirty="0"/>
          </a:p>
        </p:txBody>
      </p:sp>
    </p:spTree>
    <p:extLst>
      <p:ext uri="{BB962C8B-B14F-4D97-AF65-F5344CB8AC3E}">
        <p14:creationId xmlns:p14="http://schemas.microsoft.com/office/powerpoint/2010/main" val="115763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4398-BD1F-C240-0260-83941FDEC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8AD83-494A-93EC-7D5B-6D8F30A6ACAB}"/>
              </a:ext>
            </a:extLst>
          </p:cNvPr>
          <p:cNvSpPr>
            <a:spLocks noGrp="1"/>
          </p:cNvSpPr>
          <p:nvPr>
            <p:ph type="title"/>
          </p:nvPr>
        </p:nvSpPr>
        <p:spPr>
          <a:xfrm>
            <a:off x="1034174" y="724875"/>
            <a:ext cx="16785739" cy="1362000"/>
          </a:xfrm>
        </p:spPr>
        <p:txBody>
          <a:bodyPr/>
          <a:lstStyle/>
          <a:p>
            <a:r>
              <a:rPr lang="en-US" sz="6000" dirty="0">
                <a:latin typeface="Aptos" panose="020B0004020202020204" pitchFamily="34" charset="0"/>
              </a:rPr>
              <a:t>#3 - Clinical Guidelines and Information </a:t>
            </a:r>
            <a:br>
              <a:rPr lang="en-US" b="0" dirty="0">
                <a:latin typeface="Aptos" panose="020B0004020202020204" pitchFamily="34" charset="0"/>
              </a:rPr>
            </a:br>
            <a:r>
              <a:rPr lang="en-CA" sz="2800" dirty="0">
                <a:latin typeface="Aptos" panose="020B0004020202020204" pitchFamily="34" charset="0"/>
              </a:rPr>
              <a:t>TFEH Recommendation #2 </a:t>
            </a:r>
          </a:p>
        </p:txBody>
      </p:sp>
      <p:sp>
        <p:nvSpPr>
          <p:cNvPr id="3" name="Text Placeholder 2">
            <a:extLst>
              <a:ext uri="{FF2B5EF4-FFF2-40B4-BE49-F238E27FC236}">
                <a16:creationId xmlns:a16="http://schemas.microsoft.com/office/drawing/2014/main" id="{2D7F560D-587B-4E69-5642-D84CDD63627B}"/>
              </a:ext>
            </a:extLst>
          </p:cNvPr>
          <p:cNvSpPr>
            <a:spLocks noGrp="1"/>
          </p:cNvSpPr>
          <p:nvPr>
            <p:ph type="body" idx="1"/>
          </p:nvPr>
        </p:nvSpPr>
        <p:spPr>
          <a:xfrm>
            <a:off x="911131" y="3761218"/>
            <a:ext cx="15125297" cy="5683278"/>
          </a:xfrm>
        </p:spPr>
        <p:txBody>
          <a:bodyPr>
            <a:normAutofit/>
          </a:bodyPr>
          <a:lstStyle/>
          <a:p>
            <a:pPr marL="82550" indent="0">
              <a:buNone/>
            </a:pPr>
            <a:r>
              <a:rPr lang="en-US" sz="2800" dirty="0">
                <a:latin typeface="Aptos" panose="020B0004020202020204" pitchFamily="34" charset="0"/>
              </a:rPr>
              <a:t>3.0  The ECO will develop a plan for Clinical Guidelines and Tools. </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3.1 The ECO will create a structure and processes for bringing together key stakeholders with expertise pertaining to these conditions and those with lived experience to develop clinical tools (e.g., definitions, guidelines, and critical pathways) to support evidence-informed treatment and management of ME/CFS, FM and ES/MCS.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3.2 The ECO will organize medical education to facilitate adoption of the guidelines and tools in partnership with academic health sciences centres, patient partners, primary care experts, professional associations and regulatory bodies. </a:t>
            </a:r>
          </a:p>
          <a:p>
            <a:endParaRPr lang="en-CA" sz="2800"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CC02FD9-8CFE-D535-E5D7-B7D29C3A83A7}"/>
                  </a:ext>
                </a:extLst>
              </p:cNvPr>
              <p:cNvGraphicFramePr>
                <a:graphicFrameLocks noChangeAspect="1"/>
              </p:cNvGraphicFramePr>
              <p:nvPr>
                <p:extLst>
                  <p:ext uri="{D42A27DB-BD31-4B8C-83A1-F6EECF244321}">
                    <p14:modId xmlns:p14="http://schemas.microsoft.com/office/powerpoint/2010/main" val="2825758980"/>
                  </p:ext>
                </p:extLst>
              </p:nvPr>
            </p:nvGraphicFramePr>
            <p:xfrm>
              <a:off x="16342242" y="7885283"/>
              <a:ext cx="4572000" cy="2571750"/>
            </p:xfrm>
            <a:graphic>
              <a:graphicData uri="http://schemas.microsoft.com/office/powerpoint/2016/slidezoom">
                <pslz:sldZm>
                  <pslz:sldZmObj sldId="585" cId="63016242">
                    <pslz:zmPr id="{C6770361-C923-44E7-B4B3-46CE5B29F029}" returnToParent="0" transitionDur="1000">
                      <p166:blipFill xmlns:p166="http://schemas.microsoft.com/office/powerpoint/2016/6/main">
                        <a:blip r:embed="rId2"/>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6CC02FD9-8CFE-D535-E5D7-B7D29C3A83A7}"/>
                  </a:ext>
                </a:extLst>
              </p:cNvPr>
              <p:cNvPicPr>
                <a:picLocks noGrp="1" noRot="1" noChangeAspect="1" noMove="1" noResize="1" noEditPoints="1" noAdjustHandles="1" noChangeArrowheads="1" noChangeShapeType="1"/>
              </p:cNvPicPr>
              <p:nvPr/>
            </p:nvPicPr>
            <p:blipFill>
              <a:blip r:embed="rId3"/>
              <a:stretch>
                <a:fillRect/>
              </a:stretch>
            </p:blipFill>
            <p:spPr>
              <a:xfrm>
                <a:off x="16342242" y="7885283"/>
                <a:ext cx="4572000" cy="2571750"/>
              </a:xfrm>
              <a:prstGeom prst="rect">
                <a:avLst/>
              </a:prstGeom>
              <a:ln w="3175">
                <a:solidFill>
                  <a:prstClr val="ltGray"/>
                </a:solidFill>
              </a:ln>
            </p:spPr>
          </p:pic>
        </mc:Fallback>
      </mc:AlternateContent>
    </p:spTree>
    <p:extLst>
      <p:ext uri="{BB962C8B-B14F-4D97-AF65-F5344CB8AC3E}">
        <p14:creationId xmlns:p14="http://schemas.microsoft.com/office/powerpoint/2010/main" val="6301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D267E8FF-CCBB-3495-F343-F35263A84277}"/>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A3D3C894-DBB2-D1F2-9825-D051630EE460}"/>
              </a:ext>
            </a:extLst>
          </p:cNvPr>
          <p:cNvSpPr/>
          <p:nvPr/>
        </p:nvSpPr>
        <p:spPr>
          <a:xfrm>
            <a:off x="198782" y="1316610"/>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8618C01F-D842-1E19-A929-A0C0BDC54B23}"/>
              </a:ext>
            </a:extLst>
          </p:cNvPr>
          <p:cNvSpPr txBox="1"/>
          <p:nvPr/>
        </p:nvSpPr>
        <p:spPr>
          <a:xfrm>
            <a:off x="7881062" y="988516"/>
            <a:ext cx="9291553" cy="9694962"/>
          </a:xfrm>
          <a:prstGeom prst="rect">
            <a:avLst/>
          </a:prstGeom>
          <a:noFill/>
          <a:ln>
            <a:noFill/>
          </a:ln>
        </p:spPr>
        <p:txBody>
          <a:bodyPr spcFirstLastPara="1" wrap="square" lIns="0" tIns="0" rIns="0" bIns="0" anchor="t" anchorCtr="0">
            <a:spAutoFit/>
          </a:bodyPr>
          <a:lstStyle/>
          <a:p>
            <a:pPr lvl="1" algn="ctr">
              <a:lnSpc>
                <a:spcPct val="120000"/>
              </a:lnSpc>
            </a:pPr>
            <a:r>
              <a:rPr lang="en-US" sz="7500" b="1" dirty="0">
                <a:solidFill>
                  <a:schemeClr val="tx1"/>
                </a:solidFill>
                <a:latin typeface="Aptos" panose="020B0004020202020204" pitchFamily="34" charset="0"/>
                <a:sym typeface="Tenor Sans"/>
              </a:rPr>
              <a:t>Surprise release of the “Laying the Groundwork Implementation Plan</a:t>
            </a:r>
          </a:p>
          <a:p>
            <a:pPr lvl="1" algn="ctr">
              <a:lnSpc>
                <a:spcPct val="120000"/>
              </a:lnSpc>
            </a:pPr>
            <a:endParaRPr lang="en-US" sz="7500" b="1" dirty="0">
              <a:solidFill>
                <a:schemeClr val="tx1"/>
              </a:solidFill>
              <a:latin typeface="Aptos" panose="020B0004020202020204" pitchFamily="34" charset="0"/>
              <a:sym typeface="Tenor Sans"/>
            </a:endParaRPr>
          </a:p>
          <a:p>
            <a:pPr lvl="1" algn="ctr">
              <a:lnSpc>
                <a:spcPct val="120000"/>
              </a:lnSpc>
            </a:pPr>
            <a:r>
              <a:rPr lang="en-US" sz="7500" b="1" dirty="0">
                <a:solidFill>
                  <a:schemeClr val="tx1"/>
                </a:solidFill>
                <a:latin typeface="Apots"/>
                <a:sym typeface="Tenor Sans"/>
              </a:rPr>
              <a:t>How did we get here?</a:t>
            </a:r>
          </a:p>
          <a:p>
            <a:pPr marL="0" marR="0" lvl="0" indent="0" rtl="0">
              <a:lnSpc>
                <a:spcPct val="120000"/>
              </a:lnSpc>
              <a:spcBef>
                <a:spcPts val="0"/>
              </a:spcBef>
              <a:spcAft>
                <a:spcPts val="0"/>
              </a:spcAft>
              <a:buNone/>
            </a:pPr>
            <a:endParaRPr lang="en-US" sz="7500" b="1" dirty="0">
              <a:solidFill>
                <a:schemeClr val="tx1"/>
              </a:solidFill>
              <a:latin typeface="Apots"/>
              <a:sym typeface="Tenor Sans"/>
            </a:endParaRPr>
          </a:p>
        </p:txBody>
      </p:sp>
      <p:pic>
        <p:nvPicPr>
          <p:cNvPr id="6" name="Picture 5">
            <a:extLst>
              <a:ext uri="{FF2B5EF4-FFF2-40B4-BE49-F238E27FC236}">
                <a16:creationId xmlns:a16="http://schemas.microsoft.com/office/drawing/2014/main" id="{051C599A-8FD2-EE10-78FA-9FF25919C5D7}"/>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2E11B359-F86F-6C58-4ABF-11F0275AD8C9}"/>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203704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02DB-06E1-FF67-7481-5AC5740D5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63F50-2F49-DD79-40F7-A441DF61F37D}"/>
              </a:ext>
            </a:extLst>
          </p:cNvPr>
          <p:cNvSpPr>
            <a:spLocks noGrp="1"/>
          </p:cNvSpPr>
          <p:nvPr>
            <p:ph type="title"/>
          </p:nvPr>
        </p:nvSpPr>
        <p:spPr>
          <a:xfrm>
            <a:off x="1034174" y="724875"/>
            <a:ext cx="16179937" cy="1362000"/>
          </a:xfrm>
        </p:spPr>
        <p:txBody>
          <a:bodyPr/>
          <a:lstStyle/>
          <a:p>
            <a:r>
              <a:rPr lang="en-CA" dirty="0">
                <a:latin typeface="Aptos" panose="020B0004020202020204" pitchFamily="34" charset="0"/>
              </a:rPr>
              <a:t>#4 - Research and Evaluation </a:t>
            </a:r>
            <a:br>
              <a:rPr lang="en-CA" b="0" dirty="0">
                <a:latin typeface="Aptos" panose="020B0004020202020204" pitchFamily="34" charset="0"/>
              </a:rPr>
            </a:br>
            <a:r>
              <a:rPr lang="en-CA" sz="2800" dirty="0">
                <a:latin typeface="Aptos" panose="020B0004020202020204" pitchFamily="34" charset="0"/>
              </a:rPr>
              <a:t>TFEH Recommendation #7 </a:t>
            </a:r>
          </a:p>
        </p:txBody>
      </p:sp>
      <p:sp>
        <p:nvSpPr>
          <p:cNvPr id="3" name="Text Placeholder 2">
            <a:extLst>
              <a:ext uri="{FF2B5EF4-FFF2-40B4-BE49-F238E27FC236}">
                <a16:creationId xmlns:a16="http://schemas.microsoft.com/office/drawing/2014/main" id="{53A35BA5-E039-6068-29AF-D9B555CA0B6B}"/>
              </a:ext>
            </a:extLst>
          </p:cNvPr>
          <p:cNvSpPr>
            <a:spLocks noGrp="1"/>
          </p:cNvSpPr>
          <p:nvPr>
            <p:ph type="body" idx="1"/>
          </p:nvPr>
        </p:nvSpPr>
        <p:spPr>
          <a:xfrm>
            <a:off x="839972" y="4098675"/>
            <a:ext cx="16001999" cy="5683278"/>
          </a:xfrm>
        </p:spPr>
        <p:txBody>
          <a:bodyPr>
            <a:normAutofit lnSpcReduction="10000"/>
          </a:bodyPr>
          <a:lstStyle/>
          <a:p>
            <a:pPr marL="82550" indent="0">
              <a:buNone/>
            </a:pPr>
            <a:r>
              <a:rPr lang="en-US" sz="2800" dirty="0">
                <a:latin typeface="Aptos" panose="020B0004020202020204" pitchFamily="34" charset="0"/>
              </a:rPr>
              <a:t>4.0 The ECO will develop an initial Research Plan and act as a catalyst to encourage research pertaining to ME/CFS, FM and ES/MCS. </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4.1 The ECO will conduct an environmental scan to assess the current research landscape.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4.2 The ECO will collaborate with research partners and capitalize on relationships with well-known research leaders.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4.3 The ECO will work with research funding organizations to create a spirit of enquiry, innovation, and evaluation.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4.4 The ECO will develop a process to Identify and closely monitor new research and promising practices to ensure information is readily available to care providers and to update clinical guidelines. </a:t>
            </a:r>
          </a:p>
          <a:p>
            <a:endParaRPr lang="en-CA" sz="2800" dirty="0"/>
          </a:p>
        </p:txBody>
      </p:sp>
    </p:spTree>
    <p:extLst>
      <p:ext uri="{BB962C8B-B14F-4D97-AF65-F5344CB8AC3E}">
        <p14:creationId xmlns:p14="http://schemas.microsoft.com/office/powerpoint/2010/main" val="238386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8655-2666-EDAC-2DC3-590FFC57B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E7E12-09C4-9994-27F9-62DC67E3EB96}"/>
              </a:ext>
            </a:extLst>
          </p:cNvPr>
          <p:cNvSpPr>
            <a:spLocks noGrp="1"/>
          </p:cNvSpPr>
          <p:nvPr>
            <p:ph type="title"/>
          </p:nvPr>
        </p:nvSpPr>
        <p:spPr/>
        <p:txBody>
          <a:bodyPr/>
          <a:lstStyle/>
          <a:p>
            <a:br>
              <a:rPr lang="en-CA" sz="4000" dirty="0"/>
            </a:br>
            <a:r>
              <a:rPr lang="en-CA" dirty="0">
                <a:latin typeface="Aptos" panose="020B0004020202020204" pitchFamily="34" charset="0"/>
              </a:rPr>
              <a:t>Financial Summary</a:t>
            </a:r>
          </a:p>
        </p:txBody>
      </p:sp>
      <p:sp>
        <p:nvSpPr>
          <p:cNvPr id="3" name="Text Placeholder 2">
            <a:extLst>
              <a:ext uri="{FF2B5EF4-FFF2-40B4-BE49-F238E27FC236}">
                <a16:creationId xmlns:a16="http://schemas.microsoft.com/office/drawing/2014/main" id="{51167954-1A39-2BBE-FCBE-6C20FD283A6F}"/>
              </a:ext>
            </a:extLst>
          </p:cNvPr>
          <p:cNvSpPr>
            <a:spLocks noGrp="1"/>
          </p:cNvSpPr>
          <p:nvPr>
            <p:ph type="body" idx="1"/>
          </p:nvPr>
        </p:nvSpPr>
        <p:spPr>
          <a:xfrm>
            <a:off x="1716674" y="4098675"/>
            <a:ext cx="15125297" cy="5683278"/>
          </a:xfrm>
        </p:spPr>
        <p:txBody>
          <a:bodyPr>
            <a:normAutofit lnSpcReduction="10000"/>
          </a:bodyPr>
          <a:lstStyle/>
          <a:p>
            <a:pPr marL="82550" indent="0">
              <a:buNone/>
            </a:pPr>
            <a:endParaRPr lang="en-US" sz="2800" b="0" i="0" u="none" strike="noStrike" baseline="0" dirty="0">
              <a:solidFill>
                <a:srgbClr val="000000"/>
              </a:solidFill>
              <a:latin typeface="Calibri" panose="020F0502020204030204" pitchFamily="34" charset="0"/>
            </a:endParaRPr>
          </a:p>
          <a:p>
            <a:pPr marL="82550" indent="0">
              <a:buNone/>
            </a:pPr>
            <a:r>
              <a:rPr lang="en-US" sz="2800" b="0" i="0" u="none" strike="noStrike" baseline="0" dirty="0">
                <a:solidFill>
                  <a:srgbClr val="000000"/>
                </a:solidFill>
                <a:latin typeface="Aptos" panose="020B0004020202020204" pitchFamily="34" charset="0"/>
              </a:rPr>
              <a:t>The annual ongoing and one-time funding for this proposal are as follows: </a:t>
            </a:r>
          </a:p>
          <a:p>
            <a:pPr marL="82550" indent="0">
              <a:buNone/>
            </a:pPr>
            <a:endParaRPr lang="en-US" sz="2800" dirty="0">
              <a:latin typeface="Aptos" panose="020B0004020202020204" pitchFamily="34" charset="0"/>
            </a:endParaRPr>
          </a:p>
          <a:p>
            <a:pPr marL="82550" indent="0">
              <a:buNone/>
            </a:pPr>
            <a:r>
              <a:rPr lang="en-US" sz="2800" b="1" i="0" u="none" strike="noStrike" baseline="0" dirty="0">
                <a:solidFill>
                  <a:srgbClr val="000000"/>
                </a:solidFill>
                <a:latin typeface="Aptos" panose="020B0004020202020204" pitchFamily="34" charset="0"/>
              </a:rPr>
              <a:t>Table 1: The proposed budget estimates are for the initial set up of the new overarching Environmental Conditions Organization (ECO) and leadership model within a host organization. </a:t>
            </a:r>
          </a:p>
          <a:p>
            <a:pPr marL="82550" indent="0">
              <a:buNone/>
            </a:pPr>
            <a:endParaRPr lang="en-US" sz="2800" b="1" dirty="0">
              <a:latin typeface="Aptos" panose="020B0004020202020204" pitchFamily="34" charset="0"/>
            </a:endParaRPr>
          </a:p>
          <a:p>
            <a:pPr marL="82550" indent="0">
              <a:buNone/>
            </a:pPr>
            <a:r>
              <a:rPr lang="en-US" sz="2800" b="1" i="0" u="none" strike="noStrike" baseline="0" dirty="0">
                <a:solidFill>
                  <a:srgbClr val="000000"/>
                </a:solidFill>
                <a:latin typeface="Aptos" panose="020B0004020202020204" pitchFamily="34" charset="0"/>
              </a:rPr>
              <a:t>					Q3/Q4 2021/22 </a:t>
            </a:r>
            <a:r>
              <a:rPr lang="en-US" sz="2800" b="0" i="0" u="none" strike="noStrike" baseline="0" dirty="0">
                <a:solidFill>
                  <a:srgbClr val="000000"/>
                </a:solidFill>
                <a:latin typeface="Aptos" panose="020B0004020202020204" pitchFamily="34" charset="0"/>
              </a:rPr>
              <a:t>	</a:t>
            </a:r>
            <a:r>
              <a:rPr lang="en-US" sz="2800" b="1" i="0" u="none" strike="noStrike" baseline="0" dirty="0">
                <a:solidFill>
                  <a:srgbClr val="000000"/>
                </a:solidFill>
                <a:latin typeface="Aptos" panose="020B0004020202020204" pitchFamily="34" charset="0"/>
              </a:rPr>
              <a:t>Fiscal 2022/23 </a:t>
            </a:r>
            <a:r>
              <a:rPr lang="en-US" sz="2800" b="0" i="0" u="none" strike="noStrike" baseline="0" dirty="0">
                <a:solidFill>
                  <a:srgbClr val="000000"/>
                </a:solidFill>
                <a:latin typeface="Aptos" panose="020B0004020202020204" pitchFamily="34" charset="0"/>
              </a:rPr>
              <a:t>	</a:t>
            </a:r>
          </a:p>
          <a:p>
            <a:endParaRPr lang="en-US" sz="2800" b="0" i="0" u="none" strike="noStrike" baseline="0" dirty="0">
              <a:solidFill>
                <a:srgbClr val="000000"/>
              </a:solidFill>
              <a:latin typeface="Aptos" panose="020B0004020202020204" pitchFamily="34" charset="0"/>
            </a:endParaRPr>
          </a:p>
          <a:p>
            <a:r>
              <a:rPr lang="en-US" sz="2800" b="0" i="0" u="none" strike="noStrike" baseline="0" dirty="0">
                <a:solidFill>
                  <a:srgbClr val="000000"/>
                </a:solidFill>
                <a:latin typeface="Aptos" panose="020B0004020202020204" pitchFamily="34" charset="0"/>
              </a:rPr>
              <a:t>Annual Operating Cost 	$640,000 		$2,560,000 	</a:t>
            </a:r>
          </a:p>
          <a:p>
            <a:r>
              <a:rPr lang="en-CA" sz="2800" b="0" i="0" u="none" strike="noStrike" baseline="0" dirty="0">
                <a:solidFill>
                  <a:srgbClr val="000000"/>
                </a:solidFill>
                <a:latin typeface="Aptos" panose="020B0004020202020204" pitchFamily="34" charset="0"/>
              </a:rPr>
              <a:t>One-time Cost 		$290,000 		$160,000 	</a:t>
            </a:r>
          </a:p>
          <a:p>
            <a:r>
              <a:rPr lang="en-US" sz="2800" b="1" i="0" u="none" strike="noStrike" baseline="0" dirty="0">
                <a:solidFill>
                  <a:srgbClr val="000000"/>
                </a:solidFill>
                <a:latin typeface="Aptos" panose="020B0004020202020204" pitchFamily="34" charset="0"/>
              </a:rPr>
              <a:t>Total Annual Funding </a:t>
            </a:r>
            <a:r>
              <a:rPr lang="en-US" sz="2800" b="0" i="0" u="none" strike="noStrike" baseline="0" dirty="0">
                <a:solidFill>
                  <a:srgbClr val="000000"/>
                </a:solidFill>
                <a:latin typeface="Aptos" panose="020B0004020202020204" pitchFamily="34" charset="0"/>
              </a:rPr>
              <a:t>	</a:t>
            </a:r>
            <a:r>
              <a:rPr lang="en-US" sz="2800" b="1" i="0" u="none" strike="noStrike" baseline="0" dirty="0">
                <a:solidFill>
                  <a:srgbClr val="000000"/>
                </a:solidFill>
                <a:latin typeface="Aptos" panose="020B0004020202020204" pitchFamily="34" charset="0"/>
              </a:rPr>
              <a:t>$930,000 </a:t>
            </a:r>
            <a:r>
              <a:rPr lang="en-US" sz="2800" b="0" i="0" u="none" strike="noStrike" baseline="0" dirty="0">
                <a:solidFill>
                  <a:srgbClr val="000000"/>
                </a:solidFill>
                <a:latin typeface="Aptos" panose="020B0004020202020204" pitchFamily="34" charset="0"/>
              </a:rPr>
              <a:t>		</a:t>
            </a:r>
            <a:r>
              <a:rPr lang="en-US" sz="2800" b="1" i="0" u="none" strike="noStrike" baseline="0" dirty="0">
                <a:solidFill>
                  <a:srgbClr val="000000"/>
                </a:solidFill>
                <a:latin typeface="Aptos" panose="020B0004020202020204" pitchFamily="34" charset="0"/>
              </a:rPr>
              <a:t>$2,720,000 </a:t>
            </a:r>
            <a:r>
              <a:rPr lang="en-US" sz="2800" b="0" i="0" u="none" strike="noStrike" baseline="0" dirty="0">
                <a:solidFill>
                  <a:srgbClr val="000000"/>
                </a:solidFill>
                <a:latin typeface="Aptos" panose="020B0004020202020204" pitchFamily="34" charset="0"/>
              </a:rPr>
              <a:t>	</a:t>
            </a:r>
          </a:p>
          <a:p>
            <a:endParaRPr lang="en-CA" sz="2800" dirty="0">
              <a:latin typeface="Aptos" panose="020B0004020202020204" pitchFamily="34" charset="0"/>
            </a:endParaRPr>
          </a:p>
        </p:txBody>
      </p:sp>
    </p:spTree>
    <p:extLst>
      <p:ext uri="{BB962C8B-B14F-4D97-AF65-F5344CB8AC3E}">
        <p14:creationId xmlns:p14="http://schemas.microsoft.com/office/powerpoint/2010/main" val="339321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2FCFFBE4-4A16-9884-B8AE-1CCBAA1E886F}"/>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7A8BDDE7-1FBB-E2E5-3787-8292DE254E70}"/>
              </a:ext>
            </a:extLst>
          </p:cNvPr>
          <p:cNvSpPr/>
          <p:nvPr/>
        </p:nvSpPr>
        <p:spPr>
          <a:xfrm>
            <a:off x="0" y="3066008"/>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5C42699E-5FEE-AA04-3DB0-14DC52D28937}"/>
              </a:ext>
            </a:extLst>
          </p:cNvPr>
          <p:cNvSpPr txBox="1"/>
          <p:nvPr/>
        </p:nvSpPr>
        <p:spPr>
          <a:xfrm>
            <a:off x="8132853" y="3066008"/>
            <a:ext cx="9291553" cy="6703374"/>
          </a:xfrm>
          <a:prstGeom prst="rect">
            <a:avLst/>
          </a:prstGeom>
          <a:noFill/>
          <a:ln>
            <a:noFill/>
          </a:ln>
        </p:spPr>
        <p:txBody>
          <a:bodyPr spcFirstLastPara="1" wrap="square" lIns="0" tIns="0" rIns="0" bIns="0" anchor="t" anchorCtr="0">
            <a:spAutoFit/>
          </a:bodyPr>
          <a:lstStyle/>
          <a:p>
            <a:pPr lvl="1" algn="ctr">
              <a:lnSpc>
                <a:spcPct val="120000"/>
              </a:lnSpc>
            </a:pPr>
            <a:r>
              <a:rPr lang="en-US" sz="7200" b="1" dirty="0">
                <a:solidFill>
                  <a:schemeClr val="tx1"/>
                </a:solidFill>
                <a:latin typeface="Aptos" panose="020B0004020202020204" pitchFamily="34" charset="0"/>
                <a:sym typeface="Tenor Sans"/>
              </a:rPr>
              <a:t>CareNow Ontario’s response to the “Laying the Groundwork” report.</a:t>
            </a:r>
          </a:p>
          <a:p>
            <a:pPr marL="0" marR="0" lvl="0" indent="0" rtl="0">
              <a:lnSpc>
                <a:spcPct val="120000"/>
              </a:lnSpc>
              <a:spcBef>
                <a:spcPts val="0"/>
              </a:spcBef>
              <a:spcAft>
                <a:spcPts val="0"/>
              </a:spcAft>
              <a:buNone/>
            </a:pPr>
            <a:endParaRPr lang="en-US" sz="75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C7945000-664E-75C0-70C5-5F5A60E5F79A}"/>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4119C564-8350-79F9-6191-6637B0A10610}"/>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359034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B747-48BF-7EFD-2AF0-DE763A4EE4FA}"/>
              </a:ext>
            </a:extLst>
          </p:cNvPr>
          <p:cNvSpPr>
            <a:spLocks noGrp="1"/>
          </p:cNvSpPr>
          <p:nvPr>
            <p:ph type="title"/>
          </p:nvPr>
        </p:nvSpPr>
        <p:spPr/>
        <p:txBody>
          <a:bodyPr/>
          <a:lstStyle/>
          <a:p>
            <a:r>
              <a:rPr lang="en-CA" sz="7200" dirty="0">
                <a:latin typeface="Aptos" panose="020B0004020202020204" pitchFamily="34" charset="0"/>
              </a:rPr>
              <a:t>Letter to Minister, Sept 2025:  Key Request</a:t>
            </a:r>
          </a:p>
        </p:txBody>
      </p:sp>
      <p:sp>
        <p:nvSpPr>
          <p:cNvPr id="3" name="Text Placeholder 2">
            <a:extLst>
              <a:ext uri="{FF2B5EF4-FFF2-40B4-BE49-F238E27FC236}">
                <a16:creationId xmlns:a16="http://schemas.microsoft.com/office/drawing/2014/main" id="{C4E3D6CC-BB3E-895D-3B28-25330B714E63}"/>
              </a:ext>
            </a:extLst>
          </p:cNvPr>
          <p:cNvSpPr>
            <a:spLocks noGrp="1"/>
          </p:cNvSpPr>
          <p:nvPr>
            <p:ph type="body" idx="1"/>
          </p:nvPr>
        </p:nvSpPr>
        <p:spPr>
          <a:xfrm>
            <a:off x="797443" y="3559629"/>
            <a:ext cx="15737958" cy="6002496"/>
          </a:xfrm>
        </p:spPr>
        <p:txBody>
          <a:bodyPr>
            <a:normAutofit/>
          </a:bodyPr>
          <a:lstStyle/>
          <a:p>
            <a:pPr marL="342900" lvl="0" indent="-342900">
              <a:buFont typeface="+mj-lt"/>
              <a:buAutoNum type="arabicPeriod"/>
            </a:pPr>
            <a:r>
              <a:rPr lang="en-CA" sz="2800" dirty="0">
                <a:effectLst/>
                <a:latin typeface="Aptos" panose="020B0004020202020204" pitchFamily="34" charset="0"/>
                <a:ea typeface="Aptos" panose="020B0004020202020204" pitchFamily="34" charset="0"/>
                <a:cs typeface="MS Reference Sans Serif" panose="020B0604030504040204" pitchFamily="34" charset="0"/>
              </a:rPr>
              <a:t>That a senior official within Ministry of Health or Ontario Health be assigned to meet with us to review the findings of this report and to develop a plan to move forward.</a:t>
            </a:r>
          </a:p>
          <a:p>
            <a:pPr marL="342900" lvl="0" indent="-342900">
              <a:buFont typeface="+mj-lt"/>
              <a:buAutoNum type="arabicPeriod"/>
            </a:pPr>
            <a:endParaRPr lang="en-CA" sz="2800" dirty="0">
              <a:latin typeface="Aptos" panose="020B0004020202020204" pitchFamily="34" charset="0"/>
              <a:ea typeface="Aptos" panose="020B0004020202020204" pitchFamily="34" charset="0"/>
              <a:cs typeface="MS Reference Sans Serif" panose="020B0604030504040204" pitchFamily="34" charset="0"/>
            </a:endParaRPr>
          </a:p>
          <a:p>
            <a:pPr marL="342900" lvl="0" indent="-342900">
              <a:buFont typeface="+mj-lt"/>
              <a:buAutoNum type="arabicPeriod"/>
            </a:pPr>
            <a:r>
              <a:rPr lang="en-CA" sz="2800" dirty="0">
                <a:effectLst/>
                <a:latin typeface="Aptos" panose="020B0004020202020204" pitchFamily="34" charset="0"/>
                <a:ea typeface="Aptos" panose="020B0004020202020204" pitchFamily="34" charset="0"/>
                <a:cs typeface="MS Reference Sans Serif" panose="020B0604030504040204" pitchFamily="34" charset="0"/>
              </a:rPr>
              <a:t>That the Ministry of Health partner with Environmental Health Clinic and CareNow Ontario to immediately fund a distribution and education strategy for ME/CFS, POTS and FM based on the clinical tools developed by the Centre for Effective Practice.</a:t>
            </a:r>
            <a:endParaRPr lang="en-CA" sz="2800" dirty="0">
              <a:latin typeface="Aptos" panose="020B0004020202020204" pitchFamily="34" charset="0"/>
              <a:ea typeface="Aptos" panose="020B0004020202020204" pitchFamily="34" charset="0"/>
              <a:cs typeface="MS Reference Sans Serif" panose="020B0604030504040204" pitchFamily="34" charset="0"/>
            </a:endParaRPr>
          </a:p>
          <a:p>
            <a:pPr marL="342900" lvl="0" indent="-342900">
              <a:buFont typeface="+mj-lt"/>
              <a:buAutoNum type="arabicPeriod"/>
            </a:pPr>
            <a:endParaRPr lang="en-CA" sz="2800" dirty="0">
              <a:effectLst/>
              <a:latin typeface="Aptos" panose="020B0004020202020204" pitchFamily="34" charset="0"/>
              <a:ea typeface="Aptos" panose="020B0004020202020204" pitchFamily="34" charset="0"/>
              <a:cs typeface="MS Reference Sans Serif" panose="020B0604030504040204" pitchFamily="34" charset="0"/>
            </a:endParaRPr>
          </a:p>
          <a:p>
            <a:pPr marL="342900" lvl="0" indent="-342900">
              <a:buFont typeface="+mj-lt"/>
              <a:buAutoNum type="arabicPeriod"/>
            </a:pPr>
            <a:r>
              <a:rPr lang="en-CA" sz="2800" dirty="0">
                <a:effectLst/>
                <a:latin typeface="Aptos" panose="020B0004020202020204" pitchFamily="34" charset="0"/>
                <a:ea typeface="Aptos" panose="020B0004020202020204" pitchFamily="34" charset="0"/>
                <a:cs typeface="MS Reference Sans Serif" panose="020B0604030504040204" pitchFamily="34" charset="0"/>
              </a:rPr>
              <a:t>That the Ministry work with CareNow Ontario and other MCS/TILT researchers to establish a process for clinical guidelines and a training and education strategy based on the understanding that MCS/TILT as </a:t>
            </a:r>
            <a:r>
              <a:rPr lang="en-CA" sz="2800" dirty="0">
                <a:latin typeface="Aptos" panose="020B0004020202020204" pitchFamily="34" charset="0"/>
              </a:rPr>
              <a:t>a </a:t>
            </a:r>
            <a:r>
              <a:rPr lang="en-US" sz="2800" dirty="0">
                <a:latin typeface="Aptos" panose="020B0004020202020204" pitchFamily="34" charset="0"/>
              </a:rPr>
              <a:t>biophysical-toxicological condition that is complex, multi-system, recurrent, environmental disorder and a disease process displaying neurological, immunological, cutaneous, allergic, gastrointestinal, rheumatological, cardiological and endocrinological signs and symptoms. </a:t>
            </a:r>
            <a:endParaRPr lang="en-CA" sz="2800" dirty="0">
              <a:effectLst/>
              <a:latin typeface="Aptos" panose="020B0004020202020204" pitchFamily="34" charset="0"/>
              <a:ea typeface="MS Reference Sans Serif" panose="020B0604030504040204" pitchFamily="34" charset="0"/>
              <a:cs typeface="MS Reference Sans Serif" panose="020B0604030504040204" pitchFamily="34" charset="0"/>
            </a:endParaRPr>
          </a:p>
          <a:p>
            <a:endParaRPr lang="en-CA" sz="2800" dirty="0"/>
          </a:p>
        </p:txBody>
      </p:sp>
    </p:spTree>
    <p:extLst>
      <p:ext uri="{BB962C8B-B14F-4D97-AF65-F5344CB8AC3E}">
        <p14:creationId xmlns:p14="http://schemas.microsoft.com/office/powerpoint/2010/main" val="390619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5FF4-680A-1297-3578-78A6D8DB4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E509B-21FA-58CD-6BA9-BA6216FF40B5}"/>
              </a:ext>
            </a:extLst>
          </p:cNvPr>
          <p:cNvSpPr>
            <a:spLocks noGrp="1"/>
          </p:cNvSpPr>
          <p:nvPr>
            <p:ph type="title"/>
          </p:nvPr>
        </p:nvSpPr>
        <p:spPr>
          <a:xfrm>
            <a:off x="1034174" y="724875"/>
            <a:ext cx="16647769" cy="1362000"/>
          </a:xfrm>
        </p:spPr>
        <p:txBody>
          <a:bodyPr/>
          <a:lstStyle/>
          <a:p>
            <a:r>
              <a:rPr lang="en-CA" sz="7200" dirty="0">
                <a:latin typeface="Aptos" panose="020B0004020202020204" pitchFamily="34" charset="0"/>
              </a:rPr>
              <a:t>We have not received any response….</a:t>
            </a:r>
          </a:p>
        </p:txBody>
      </p:sp>
      <p:sp>
        <p:nvSpPr>
          <p:cNvPr id="3" name="Text Placeholder 2">
            <a:extLst>
              <a:ext uri="{FF2B5EF4-FFF2-40B4-BE49-F238E27FC236}">
                <a16:creationId xmlns:a16="http://schemas.microsoft.com/office/drawing/2014/main" id="{B5F21256-7986-2C25-97A9-DA0E83D582D2}"/>
              </a:ext>
            </a:extLst>
          </p:cNvPr>
          <p:cNvSpPr>
            <a:spLocks noGrp="1"/>
          </p:cNvSpPr>
          <p:nvPr>
            <p:ph type="body" idx="1"/>
          </p:nvPr>
        </p:nvSpPr>
        <p:spPr>
          <a:xfrm>
            <a:off x="1716674" y="4098675"/>
            <a:ext cx="15125297" cy="5683278"/>
          </a:xfrm>
        </p:spPr>
        <p:txBody>
          <a:bodyPr>
            <a:normAutofit/>
          </a:bodyPr>
          <a:lstStyle/>
          <a:p>
            <a:r>
              <a:rPr lang="en-CA" sz="2800" dirty="0">
                <a:latin typeface="Aptos" panose="020B0004020202020204" pitchFamily="34" charset="0"/>
              </a:rPr>
              <a:t>Minister Jones has shown zero interest in doing anything related to this report.</a:t>
            </a:r>
          </a:p>
          <a:p>
            <a:endParaRPr lang="en-CA" sz="2800" dirty="0">
              <a:latin typeface="Aptos" panose="020B0004020202020204" pitchFamily="34" charset="0"/>
            </a:endParaRPr>
          </a:p>
          <a:p>
            <a:r>
              <a:rPr lang="en-CA" sz="2800" dirty="0">
                <a:latin typeface="Aptos" panose="020B0004020202020204" pitchFamily="34" charset="0"/>
              </a:rPr>
              <a:t>If the Ministry did respond, is there a risk that MOH will move forward with the understanding that MCS is psychological?</a:t>
            </a:r>
          </a:p>
          <a:p>
            <a:pPr lvl="1"/>
            <a:r>
              <a:rPr lang="en-CA" sz="2800" dirty="0">
                <a:latin typeface="Aptos" panose="020B0004020202020204" pitchFamily="34" charset="0"/>
              </a:rPr>
              <a:t>The CEP work related to MCS was stopped by the Ministry when the controversy arose with Karen Binkley’s article that MCS was psychological.  Will Ministry of Health accept the understanding and premise that MCS is biological?</a:t>
            </a:r>
          </a:p>
          <a:p>
            <a:pPr marL="539750" lvl="1" indent="0">
              <a:buNone/>
            </a:pPr>
            <a:endParaRPr lang="en-CA" sz="2800" dirty="0">
              <a:latin typeface="Aptos" panose="020B0004020202020204" pitchFamily="34" charset="0"/>
            </a:endParaRPr>
          </a:p>
          <a:p>
            <a:pPr>
              <a:buFont typeface="Wingdings" panose="05000000000000000000" pitchFamily="2" charset="2"/>
              <a:buChar char="§"/>
            </a:pPr>
            <a:r>
              <a:rPr lang="en-CA" sz="2800" dirty="0">
                <a:latin typeface="Aptos" panose="020B0004020202020204" pitchFamily="34" charset="0"/>
              </a:rPr>
              <a:t>Can we move forward with work related to ME/CFS, POTS and FM?</a:t>
            </a:r>
          </a:p>
          <a:p>
            <a:pPr marL="82550" indent="0">
              <a:buNone/>
            </a:pPr>
            <a:endParaRPr lang="en-CA" sz="2800" dirty="0">
              <a:latin typeface="Aptos" panose="020B0004020202020204" pitchFamily="34" charset="0"/>
            </a:endParaRPr>
          </a:p>
          <a:p>
            <a:pPr>
              <a:buFont typeface="Wingdings" panose="05000000000000000000" pitchFamily="2" charset="2"/>
              <a:buChar char="§"/>
            </a:pPr>
            <a:r>
              <a:rPr lang="en-CA" sz="2800" dirty="0">
                <a:latin typeface="Aptos" panose="020B0004020202020204" pitchFamily="34" charset="0"/>
              </a:rPr>
              <a:t>Does MCS need a different strategy?</a:t>
            </a:r>
          </a:p>
          <a:p>
            <a:endParaRPr lang="en-CA" sz="2800" dirty="0"/>
          </a:p>
          <a:p>
            <a:endParaRPr lang="en-CA" sz="2800" dirty="0"/>
          </a:p>
          <a:p>
            <a:endParaRPr lang="en-CA" sz="2800" dirty="0"/>
          </a:p>
        </p:txBody>
      </p:sp>
    </p:spTree>
    <p:extLst>
      <p:ext uri="{BB962C8B-B14F-4D97-AF65-F5344CB8AC3E}">
        <p14:creationId xmlns:p14="http://schemas.microsoft.com/office/powerpoint/2010/main" val="24488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2A803125-2ABD-223D-6DBB-52032F3EE764}"/>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8A0F2095-3C4E-261B-18DA-122B75625343}"/>
              </a:ext>
            </a:extLst>
          </p:cNvPr>
          <p:cNvSpPr/>
          <p:nvPr/>
        </p:nvSpPr>
        <p:spPr>
          <a:xfrm>
            <a:off x="0" y="3080084"/>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88D2A182-5193-3EE8-4245-B294FD490A98}"/>
              </a:ext>
            </a:extLst>
          </p:cNvPr>
          <p:cNvSpPr txBox="1"/>
          <p:nvPr/>
        </p:nvSpPr>
        <p:spPr>
          <a:xfrm>
            <a:off x="8132853" y="3066008"/>
            <a:ext cx="9291553" cy="6924973"/>
          </a:xfrm>
          <a:prstGeom prst="rect">
            <a:avLst/>
          </a:prstGeom>
          <a:noFill/>
          <a:ln>
            <a:noFill/>
          </a:ln>
        </p:spPr>
        <p:txBody>
          <a:bodyPr spcFirstLastPara="1" wrap="square" lIns="0" tIns="0" rIns="0" bIns="0" anchor="t" anchorCtr="0">
            <a:spAutoFit/>
          </a:bodyPr>
          <a:lstStyle/>
          <a:p>
            <a:pPr lvl="1" algn="ctr">
              <a:lnSpc>
                <a:spcPct val="120000"/>
              </a:lnSpc>
            </a:pPr>
            <a:r>
              <a:rPr lang="en-US" sz="7500" b="1" dirty="0">
                <a:solidFill>
                  <a:schemeClr val="tx1"/>
                </a:solidFill>
                <a:latin typeface="Aptos" panose="020B0004020202020204" pitchFamily="34" charset="0"/>
                <a:sym typeface="Tenor Sans"/>
              </a:rPr>
              <a:t>Open Floor Discussion</a:t>
            </a:r>
          </a:p>
          <a:p>
            <a:pPr lvl="1" algn="ctr">
              <a:lnSpc>
                <a:spcPct val="120000"/>
              </a:lnSpc>
            </a:pPr>
            <a:r>
              <a:rPr lang="en-US" sz="7500" b="1" dirty="0">
                <a:solidFill>
                  <a:schemeClr val="tx1"/>
                </a:solidFill>
                <a:latin typeface="Aptos" panose="020B0004020202020204" pitchFamily="34" charset="0"/>
                <a:sym typeface="Tenor Sans"/>
              </a:rPr>
              <a:t>Thoughts and Questions</a:t>
            </a:r>
          </a:p>
          <a:p>
            <a:pPr marL="0" marR="0" lvl="0" indent="0" rtl="0">
              <a:lnSpc>
                <a:spcPct val="120000"/>
              </a:lnSpc>
              <a:spcBef>
                <a:spcPts val="0"/>
              </a:spcBef>
              <a:spcAft>
                <a:spcPts val="0"/>
              </a:spcAft>
              <a:buNone/>
            </a:pPr>
            <a:endParaRPr lang="en-US" sz="75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1CB8F4A8-4856-2507-DB18-F8E4BE464D6E}"/>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FF9F08C0-D7D4-2BD1-3A85-61F55D6398BD}"/>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80566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4F5816A7-0BAE-C6F0-27AD-FA052DCC0B08}"/>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DA713E5F-0CBF-D44A-B13D-B18CB1B05F50}"/>
              </a:ext>
            </a:extLst>
          </p:cNvPr>
          <p:cNvSpPr/>
          <p:nvPr/>
        </p:nvSpPr>
        <p:spPr>
          <a:xfrm>
            <a:off x="0" y="3080084"/>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A8FB3E11-B50C-5F88-D533-BF48AA32342D}"/>
              </a:ext>
            </a:extLst>
          </p:cNvPr>
          <p:cNvSpPr txBox="1"/>
          <p:nvPr/>
        </p:nvSpPr>
        <p:spPr>
          <a:xfrm>
            <a:off x="8132853" y="3066008"/>
            <a:ext cx="9291553" cy="5558445"/>
          </a:xfrm>
          <a:prstGeom prst="rect">
            <a:avLst/>
          </a:prstGeom>
          <a:noFill/>
          <a:ln>
            <a:noFill/>
          </a:ln>
        </p:spPr>
        <p:txBody>
          <a:bodyPr spcFirstLastPara="1" wrap="square" lIns="0" tIns="0" rIns="0" bIns="0" anchor="t" anchorCtr="0">
            <a:spAutoFit/>
          </a:bodyPr>
          <a:lstStyle/>
          <a:p>
            <a:pPr lvl="1" algn="ctr">
              <a:lnSpc>
                <a:spcPct val="120000"/>
              </a:lnSpc>
            </a:pPr>
            <a:r>
              <a:rPr lang="en-US" sz="7500" b="1" dirty="0">
                <a:solidFill>
                  <a:schemeClr val="tx1"/>
                </a:solidFill>
                <a:latin typeface="Aptos" panose="020B0004020202020204" pitchFamily="34" charset="0"/>
                <a:sym typeface="Tenor Sans"/>
              </a:rPr>
              <a:t>Where do we go from here?</a:t>
            </a:r>
          </a:p>
          <a:p>
            <a:pPr lvl="1" algn="ctr">
              <a:lnSpc>
                <a:spcPct val="120000"/>
              </a:lnSpc>
            </a:pPr>
            <a:endParaRPr lang="en-US" sz="3600" b="1" dirty="0">
              <a:solidFill>
                <a:schemeClr val="tx1"/>
              </a:solidFill>
              <a:latin typeface="Aptos" panose="020B0004020202020204" pitchFamily="34" charset="0"/>
              <a:sym typeface="Tenor Sans"/>
            </a:endParaRPr>
          </a:p>
          <a:p>
            <a:pPr lvl="1" algn="ctr">
              <a:lnSpc>
                <a:spcPct val="120000"/>
              </a:lnSpc>
            </a:pPr>
            <a:r>
              <a:rPr lang="en-US" sz="4000" b="1" dirty="0">
                <a:solidFill>
                  <a:schemeClr val="tx1"/>
                </a:solidFill>
                <a:latin typeface="Aptos" panose="020B0004020202020204" pitchFamily="34" charset="0"/>
                <a:sym typeface="Tenor Sans"/>
              </a:rPr>
              <a:t>Proposed next steps</a:t>
            </a:r>
          </a:p>
          <a:p>
            <a:pPr marL="0" marR="0" lvl="0" indent="0" rtl="0">
              <a:lnSpc>
                <a:spcPct val="120000"/>
              </a:lnSpc>
              <a:spcBef>
                <a:spcPts val="0"/>
              </a:spcBef>
              <a:spcAft>
                <a:spcPts val="0"/>
              </a:spcAft>
              <a:buNone/>
            </a:pPr>
            <a:endParaRPr lang="en-US" sz="75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DCAB994F-DBF7-BFF5-ED07-C3EB8F062200}"/>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8B5A04C7-000B-0D06-25E4-DA674794FDC0}"/>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4215783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ACB8912-51F0-0E19-A0D7-307050162E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72CE76-1BE7-1EA6-038C-BAD117B6B17F}"/>
              </a:ext>
            </a:extLst>
          </p:cNvPr>
          <p:cNvSpPr/>
          <p:nvPr/>
        </p:nvSpPr>
        <p:spPr>
          <a:xfrm>
            <a:off x="1" y="648096"/>
            <a:ext cx="18287999" cy="2080286"/>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108" name="Google Shape;108;p14">
            <a:extLst>
              <a:ext uri="{FF2B5EF4-FFF2-40B4-BE49-F238E27FC236}">
                <a16:creationId xmlns:a16="http://schemas.microsoft.com/office/drawing/2014/main" id="{F89319A5-30AA-DE2F-04F7-54450FEBBC79}"/>
              </a:ext>
            </a:extLst>
          </p:cNvPr>
          <p:cNvSpPr txBox="1"/>
          <p:nvPr/>
        </p:nvSpPr>
        <p:spPr>
          <a:xfrm>
            <a:off x="556870" y="909647"/>
            <a:ext cx="15474135"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7500" b="1" i="0" u="none" strike="noStrike" kern="0" cap="none" spc="0" normalizeH="0" baseline="0" noProof="0" dirty="0">
                <a:ln>
                  <a:noFill/>
                </a:ln>
                <a:solidFill>
                  <a:srgbClr val="FFFFFF"/>
                </a:solidFill>
                <a:effectLst/>
                <a:uLnTx/>
                <a:uFillTx/>
                <a:latin typeface="Aptos" panose="020B0004020202020204" pitchFamily="34" charset="0"/>
                <a:ea typeface="Tenor Sans"/>
                <a:cs typeface="Tenor Sans"/>
                <a:sym typeface="Tenor Sans"/>
              </a:rPr>
              <a:t>Next Steps</a:t>
            </a:r>
          </a:p>
        </p:txBody>
      </p:sp>
      <p:sp>
        <p:nvSpPr>
          <p:cNvPr id="6" name="TextBox 5">
            <a:extLst>
              <a:ext uri="{FF2B5EF4-FFF2-40B4-BE49-F238E27FC236}">
                <a16:creationId xmlns:a16="http://schemas.microsoft.com/office/drawing/2014/main" id="{AC750FE7-161D-6581-6A2B-70343BEE7447}"/>
              </a:ext>
            </a:extLst>
          </p:cNvPr>
          <p:cNvSpPr txBox="1"/>
          <p:nvPr/>
        </p:nvSpPr>
        <p:spPr>
          <a:xfrm>
            <a:off x="3619500" y="5924550"/>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07782DDA-74AF-CF9C-5632-8E67C3CC12C9}"/>
              </a:ext>
            </a:extLst>
          </p:cNvPr>
          <p:cNvPicPr>
            <a:picLocks noChangeAspect="1"/>
          </p:cNvPicPr>
          <p:nvPr/>
        </p:nvPicPr>
        <p:blipFill>
          <a:blip r:embed="rId3"/>
          <a:stretch>
            <a:fillRect/>
          </a:stretch>
        </p:blipFill>
        <p:spPr>
          <a:xfrm>
            <a:off x="15614216" y="9605716"/>
            <a:ext cx="2522134" cy="572283"/>
          </a:xfrm>
          <a:prstGeom prst="rect">
            <a:avLst/>
          </a:prstGeom>
        </p:spPr>
      </p:pic>
      <p:sp>
        <p:nvSpPr>
          <p:cNvPr id="3" name="Google Shape;94;p13">
            <a:extLst>
              <a:ext uri="{FF2B5EF4-FFF2-40B4-BE49-F238E27FC236}">
                <a16:creationId xmlns:a16="http://schemas.microsoft.com/office/drawing/2014/main" id="{BAD7B102-D019-9510-9AA3-D50B0903BAFA}"/>
              </a:ext>
            </a:extLst>
          </p:cNvPr>
          <p:cNvSpPr txBox="1"/>
          <p:nvPr/>
        </p:nvSpPr>
        <p:spPr>
          <a:xfrm>
            <a:off x="708137" y="3068258"/>
            <a:ext cx="15032606" cy="5778761"/>
          </a:xfrm>
          <a:prstGeom prst="rect">
            <a:avLst/>
          </a:prstGeom>
          <a:noFill/>
          <a:ln>
            <a:noFill/>
          </a:ln>
        </p:spPr>
        <p:txBody>
          <a:bodyPr spcFirstLastPara="1" wrap="square" lIns="0" tIns="0" rIns="0" bIns="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CA" sz="1600" b="0" i="0" u="none" strike="noStrike" kern="0" cap="none" spc="0" normalizeH="0" baseline="0" noProof="0" dirty="0">
              <a:ln>
                <a:noFill/>
              </a:ln>
              <a:solidFill>
                <a:srgbClr val="000000"/>
              </a:solidFill>
              <a:effectLst/>
              <a:uLnTx/>
              <a:uFillTx/>
              <a:latin typeface="Montserrat" panose="00000500000000000000" pitchFamily="2" charset="0"/>
              <a:ea typeface="MS Reference Sans Serif" panose="020B0604030504040204" pitchFamily="34" charset="0"/>
              <a:cs typeface="Arial"/>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r>
              <a:rPr lang="en-CA" sz="4000" b="1" dirty="0">
                <a:latin typeface="Aptos" panose="020B0004020202020204" pitchFamily="34" charset="0"/>
                <a:ea typeface="MS Reference Sans Serif" panose="020B0604030504040204" pitchFamily="34" charset="0"/>
              </a:rPr>
              <a:t>Dissemination and Evaluation Project for the CEP tools:  ME/CFS, FM and POTs</a:t>
            </a:r>
            <a:r>
              <a:rPr lang="en-CA" sz="4000" dirty="0">
                <a:latin typeface="Aptos" panose="020B0004020202020204" pitchFamily="34" charset="0"/>
                <a:ea typeface="MS Reference Sans Serif" panose="020B0604030504040204" pitchFamily="34" charset="0"/>
              </a:rPr>
              <a:t>:  Kathleen Dennis.</a:t>
            </a: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endParaRPr lang="en-CA" sz="4000" dirty="0">
              <a:latin typeface="Aptos" panose="020B0004020202020204" pitchFamily="34" charset="0"/>
              <a:ea typeface="MS Reference Sans Serif" panose="020B0604030504040204" pitchFamily="34" charset="0"/>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r>
              <a:rPr kumimoji="0" lang="en-CA" sz="4000" b="1" i="0" u="none" strike="noStrike" kern="0" cap="none" spc="0" normalizeH="0" baseline="0" noProof="0" dirty="0">
                <a:ln>
                  <a:noFill/>
                </a:ln>
                <a:solidFill>
                  <a:srgbClr val="000000"/>
                </a:solidFill>
                <a:effectLst/>
                <a:uLnTx/>
                <a:uFillTx/>
                <a:latin typeface="Aptos" panose="020B0004020202020204" pitchFamily="34" charset="0"/>
                <a:ea typeface="MS Reference Sans Serif" panose="020B0604030504040204" pitchFamily="34" charset="0"/>
                <a:sym typeface="Arial"/>
              </a:rPr>
              <a:t>Hospital Accommodation Toolkit for patients with the disability of MCS/TILT</a:t>
            </a:r>
            <a:r>
              <a:rPr kumimoji="0" lang="en-CA" sz="4000" b="0" i="0" u="none" strike="noStrike" kern="0" cap="none" spc="0" normalizeH="0" baseline="0" noProof="0" dirty="0">
                <a:ln>
                  <a:noFill/>
                </a:ln>
                <a:solidFill>
                  <a:srgbClr val="000000"/>
                </a:solidFill>
                <a:effectLst/>
                <a:uLnTx/>
                <a:uFillTx/>
                <a:latin typeface="Aptos" panose="020B0004020202020204" pitchFamily="34" charset="0"/>
                <a:ea typeface="MS Reference Sans Serif" panose="020B0604030504040204" pitchFamily="34" charset="0"/>
                <a:sym typeface="Arial"/>
              </a:rPr>
              <a:t>:  Varda Burstyn, John Doherty</a:t>
            </a: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endParaRPr kumimoji="0" lang="en-CA" sz="4000" b="0" i="0" u="none" strike="noStrike" kern="0" cap="none" spc="0" normalizeH="0" baseline="0" noProof="0" dirty="0">
              <a:ln>
                <a:noFill/>
              </a:ln>
              <a:solidFill>
                <a:srgbClr val="000000"/>
              </a:solidFill>
              <a:effectLst/>
              <a:uLnTx/>
              <a:uFillTx/>
              <a:latin typeface="Aptos" panose="020B0004020202020204" pitchFamily="34" charset="0"/>
              <a:ea typeface="MS Reference Sans Serif" panose="020B0604030504040204" pitchFamily="34"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r>
              <a:rPr lang="en-CA" sz="4000" b="1" dirty="0">
                <a:latin typeface="Aptos" panose="020B0004020202020204" pitchFamily="34" charset="0"/>
                <a:ea typeface="MS Reference Sans Serif" panose="020B0604030504040204" pitchFamily="34" charset="0"/>
              </a:rPr>
              <a:t>Clinical Care: OMA Negotiations re K037A</a:t>
            </a:r>
            <a:r>
              <a:rPr lang="en-CA" sz="4000" dirty="0">
                <a:latin typeface="Aptos" panose="020B0004020202020204" pitchFamily="34" charset="0"/>
                <a:ea typeface="MS Reference Sans Serif" panose="020B0604030504040204" pitchFamily="34" charset="0"/>
              </a:rPr>
              <a:t>:  Dr. Farah Tabassum</a:t>
            </a: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endParaRPr kumimoji="0" lang="en-CA" sz="2800" b="0" i="0" u="none" strike="noStrike" kern="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CA" sz="2800" b="0" i="0" u="none" strike="noStrike" kern="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a:sym typeface="Arial"/>
            </a:endParaRPr>
          </a:p>
        </p:txBody>
      </p:sp>
    </p:spTree>
    <p:extLst>
      <p:ext uri="{BB962C8B-B14F-4D97-AF65-F5344CB8AC3E}">
        <p14:creationId xmlns:p14="http://schemas.microsoft.com/office/powerpoint/2010/main" val="319322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3E46DCD-1F92-BF4F-0FDF-08903816C23C}"/>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0EF28EE1-8354-9C1A-4EBD-8CA2ADC0C919}"/>
              </a:ext>
            </a:extLst>
          </p:cNvPr>
          <p:cNvSpPr/>
          <p:nvPr/>
        </p:nvSpPr>
        <p:spPr>
          <a:xfrm>
            <a:off x="7889358" y="3080084"/>
            <a:ext cx="9622465"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pPr algn="l"/>
            <a:r>
              <a:rPr lang="en-US" sz="5400" b="1" i="0" u="none" strike="noStrike" baseline="0" dirty="0">
                <a:solidFill>
                  <a:srgbClr val="186C8B"/>
                </a:solidFill>
                <a:latin typeface="CenturyGothic-Bold"/>
              </a:rPr>
              <a:t>CARENOW </a:t>
            </a:r>
            <a:r>
              <a:rPr lang="en-US" sz="5400" b="1" dirty="0">
                <a:solidFill>
                  <a:srgbClr val="186C8B"/>
                </a:solidFill>
                <a:latin typeface="CenturyGothic-Bold"/>
              </a:rPr>
              <a:t>ONTARIO </a:t>
            </a:r>
            <a:r>
              <a:rPr lang="en-US" sz="5400" b="1" i="0" u="none" strike="noStrike" baseline="0" dirty="0">
                <a:solidFill>
                  <a:srgbClr val="186C8B"/>
                </a:solidFill>
                <a:latin typeface="CenturyGothic-Bold"/>
              </a:rPr>
              <a:t>DISSEMINATION STRATEGY FOR CENTRE FOR EFFECTIVE PRACTICE (CEP) ME/CFS, FM AND POTS CLINICAL TOOLS</a:t>
            </a:r>
            <a:endParaRPr lang="en-US" sz="5400" b="1" dirty="0">
              <a:solidFill>
                <a:srgbClr val="186C8B"/>
              </a:solidFill>
              <a:latin typeface="CenturyGothic-Bold"/>
            </a:endParaRPr>
          </a:p>
          <a:p>
            <a:pPr algn="l"/>
            <a:endParaRPr lang="en-US" sz="5400" b="1" i="0" u="none" strike="noStrike" baseline="0" dirty="0">
              <a:solidFill>
                <a:srgbClr val="186C8B"/>
              </a:solidFill>
              <a:latin typeface="CenturyGothic-Bold"/>
            </a:endParaRPr>
          </a:p>
          <a:p>
            <a:pPr algn="l"/>
            <a:r>
              <a:rPr lang="en-US" sz="5400" b="1" dirty="0">
                <a:solidFill>
                  <a:srgbClr val="186C8B"/>
                </a:solidFill>
                <a:latin typeface="CenturyGothic-Bold"/>
              </a:rPr>
              <a:t>Kathleen Dennis</a:t>
            </a:r>
          </a:p>
          <a:p>
            <a:pPr algn="l"/>
            <a:endParaRPr lang="en-US" sz="5400" b="1" i="0" u="none" strike="noStrike" baseline="0" dirty="0">
              <a:solidFill>
                <a:srgbClr val="186C8B"/>
              </a:solidFill>
              <a:latin typeface="CenturyGothic-Bold"/>
            </a:endParaRPr>
          </a:p>
        </p:txBody>
      </p:sp>
      <p:pic>
        <p:nvPicPr>
          <p:cNvPr id="6" name="Picture 5">
            <a:extLst>
              <a:ext uri="{FF2B5EF4-FFF2-40B4-BE49-F238E27FC236}">
                <a16:creationId xmlns:a16="http://schemas.microsoft.com/office/drawing/2014/main" id="{E743588F-2CB3-8533-2574-C789712C0CF8}"/>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DD9098AA-EF48-F100-854C-AC4FA4A57BA8}"/>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1473239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CDF3-BB96-0195-7999-02F4317337B4}"/>
              </a:ext>
            </a:extLst>
          </p:cNvPr>
          <p:cNvSpPr>
            <a:spLocks noGrp="1"/>
          </p:cNvSpPr>
          <p:nvPr>
            <p:ph type="title"/>
          </p:nvPr>
        </p:nvSpPr>
        <p:spPr>
          <a:xfrm>
            <a:off x="1034175" y="724875"/>
            <a:ext cx="16894596" cy="1362000"/>
          </a:xfrm>
        </p:spPr>
        <p:txBody>
          <a:bodyPr/>
          <a:lstStyle/>
          <a:p>
            <a:r>
              <a:rPr lang="en-CA" sz="6000" dirty="0">
                <a:latin typeface="Aptos" panose="020B0004020202020204" pitchFamily="34" charset="0"/>
              </a:rPr>
              <a:t>Development of ME/CFS, FM and POTS Primary Care Clinical Tools</a:t>
            </a:r>
          </a:p>
        </p:txBody>
      </p:sp>
      <p:sp>
        <p:nvSpPr>
          <p:cNvPr id="3" name="Text Placeholder 2">
            <a:extLst>
              <a:ext uri="{FF2B5EF4-FFF2-40B4-BE49-F238E27FC236}">
                <a16:creationId xmlns:a16="http://schemas.microsoft.com/office/drawing/2014/main" id="{5A6C7E04-1840-88C6-5C9C-C3DF12B2690D}"/>
              </a:ext>
            </a:extLst>
          </p:cNvPr>
          <p:cNvSpPr>
            <a:spLocks noGrp="1"/>
          </p:cNvSpPr>
          <p:nvPr>
            <p:ph type="body" idx="1"/>
          </p:nvPr>
        </p:nvSpPr>
        <p:spPr>
          <a:xfrm>
            <a:off x="957943" y="3624943"/>
            <a:ext cx="15675428" cy="6335486"/>
          </a:xfrm>
        </p:spPr>
        <p:txBody>
          <a:bodyPr>
            <a:normAutofit/>
          </a:bodyPr>
          <a:lstStyle/>
          <a:p>
            <a:r>
              <a:rPr lang="en-CA" sz="2800" b="1" dirty="0">
                <a:latin typeface="Aptos" panose="020B0004020202020204" pitchFamily="34" charset="0"/>
              </a:rPr>
              <a:t>Early 2023</a:t>
            </a:r>
            <a:r>
              <a:rPr lang="en-CA" sz="2800" dirty="0">
                <a:latin typeface="Aptos" panose="020B0004020202020204" pitchFamily="34" charset="0"/>
              </a:rPr>
              <a:t>:  the </a:t>
            </a:r>
            <a:r>
              <a:rPr lang="en-CA" sz="2800" i="1" dirty="0">
                <a:latin typeface="Aptos" panose="020B0004020202020204" pitchFamily="34" charset="0"/>
              </a:rPr>
              <a:t>Centre for Effective Practice </a:t>
            </a:r>
            <a:r>
              <a:rPr lang="en-CA" sz="2800" dirty="0">
                <a:latin typeface="Aptos" panose="020B0004020202020204" pitchFamily="34" charset="0"/>
              </a:rPr>
              <a:t>(CEP) was commissioned by the Ontario Ministry of Health to develop post-viral  illness primary care clinical tools.</a:t>
            </a:r>
          </a:p>
          <a:p>
            <a:r>
              <a:rPr lang="en-CA" sz="2800" dirty="0">
                <a:latin typeface="Aptos" panose="020B0004020202020204" pitchFamily="34" charset="0"/>
              </a:rPr>
              <a:t>These tools were part of the </a:t>
            </a:r>
            <a:r>
              <a:rPr lang="en-CA" sz="2800" b="1" dirty="0">
                <a:latin typeface="Aptos" panose="020B0004020202020204" pitchFamily="34" charset="0"/>
              </a:rPr>
              <a:t>Knowledge Translation in Primary Care Initiative </a:t>
            </a:r>
            <a:r>
              <a:rPr lang="en-CA" sz="2800" dirty="0">
                <a:latin typeface="Aptos" panose="020B0004020202020204" pitchFamily="34" charset="0"/>
              </a:rPr>
              <a:t>aimed at supporting evidence-based practice in family medicine.</a:t>
            </a:r>
          </a:p>
          <a:p>
            <a:r>
              <a:rPr lang="en-CA" sz="2800" b="1" dirty="0">
                <a:latin typeface="Aptos" panose="020B0004020202020204" pitchFamily="34" charset="0"/>
              </a:rPr>
              <a:t>Dr Farah Tabassum </a:t>
            </a:r>
            <a:r>
              <a:rPr lang="en-CA" sz="2800" dirty="0">
                <a:latin typeface="Aptos" panose="020B0004020202020204" pitchFamily="34" charset="0"/>
              </a:rPr>
              <a:t>was appointed </a:t>
            </a:r>
            <a:r>
              <a:rPr lang="en-CA" sz="2800" i="1" dirty="0">
                <a:latin typeface="Aptos" panose="020B0004020202020204" pitchFamily="34" charset="0"/>
              </a:rPr>
              <a:t>Clinical Lead </a:t>
            </a:r>
            <a:r>
              <a:rPr lang="en-CA" sz="2800" dirty="0">
                <a:latin typeface="Aptos" panose="020B0004020202020204" pitchFamily="34" charset="0"/>
              </a:rPr>
              <a:t>with a </a:t>
            </a:r>
            <a:r>
              <a:rPr lang="en-CA" sz="2800" b="1" dirty="0">
                <a:latin typeface="Aptos" panose="020B0004020202020204" pitchFamily="34" charset="0"/>
              </a:rPr>
              <a:t>Topic Expert Group (TEG) </a:t>
            </a:r>
            <a:r>
              <a:rPr lang="en-CA" sz="2800" dirty="0">
                <a:latin typeface="Aptos" panose="020B0004020202020204" pitchFamily="34" charset="0"/>
              </a:rPr>
              <a:t>formed, including clinicians, physiotherapists and patient partners,</a:t>
            </a:r>
          </a:p>
          <a:p>
            <a:r>
              <a:rPr lang="en-CA" sz="2800" dirty="0">
                <a:latin typeface="Aptos" panose="020B0004020202020204" pitchFamily="34" charset="0"/>
              </a:rPr>
              <a:t>The TEG strongly recommended that the illness be </a:t>
            </a:r>
            <a:r>
              <a:rPr lang="en-CA" sz="2800" b="1" dirty="0">
                <a:latin typeface="Aptos" panose="020B0004020202020204" pitchFamily="34" charset="0"/>
              </a:rPr>
              <a:t>developed as separate but interconnected clinical tools </a:t>
            </a:r>
            <a:r>
              <a:rPr lang="en-CA" sz="2800" dirty="0">
                <a:latin typeface="Aptos" panose="020B0004020202020204" pitchFamily="34" charset="0"/>
              </a:rPr>
              <a:t>(not under one umbrella tool).</a:t>
            </a:r>
          </a:p>
          <a:p>
            <a:r>
              <a:rPr lang="en-CA" sz="2800" b="1" dirty="0">
                <a:latin typeface="Aptos" panose="020B0004020202020204" pitchFamily="34" charset="0"/>
              </a:rPr>
              <a:t>From July 2023 to April 2024, </a:t>
            </a:r>
            <a:r>
              <a:rPr lang="en-CA" sz="2800" dirty="0">
                <a:latin typeface="Aptos" panose="020B0004020202020204" pitchFamily="34" charset="0"/>
              </a:rPr>
              <a:t>CEP and the TEG collaboratively developed the content, with additional review from Canadian and U.S. experts.</a:t>
            </a:r>
          </a:p>
          <a:p>
            <a:r>
              <a:rPr lang="en-CA" sz="2800" dirty="0">
                <a:latin typeface="Aptos" panose="020B0004020202020204" pitchFamily="34" charset="0"/>
              </a:rPr>
              <a:t>The tools were launched on the CEP website in May 2024.</a:t>
            </a:r>
          </a:p>
          <a:p>
            <a:endParaRPr lang="en-CA" sz="2800" dirty="0">
              <a:latin typeface="Aptos" panose="020B0004020202020204" pitchFamily="34" charset="0"/>
            </a:endParaRPr>
          </a:p>
          <a:p>
            <a:r>
              <a:rPr lang="en-CA" sz="2800" b="1" dirty="0">
                <a:latin typeface="Aptos" panose="020B0004020202020204" pitchFamily="34" charset="0"/>
              </a:rPr>
              <a:t>NOTE</a:t>
            </a:r>
            <a:r>
              <a:rPr lang="en-CA" sz="2800" dirty="0">
                <a:latin typeface="Aptos" panose="020B0004020202020204" pitchFamily="34" charset="0"/>
              </a:rPr>
              <a:t>:  The Multiple Chemical Sensitive (MCS) tool was not developed.</a:t>
            </a:r>
          </a:p>
        </p:txBody>
      </p:sp>
    </p:spTree>
    <p:extLst>
      <p:ext uri="{BB962C8B-B14F-4D97-AF65-F5344CB8AC3E}">
        <p14:creationId xmlns:p14="http://schemas.microsoft.com/office/powerpoint/2010/main" val="15227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D127-F96D-42A5-2556-38FF22CDA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FD926-5278-59E0-B5A2-4E055C9FC5AC}"/>
              </a:ext>
            </a:extLst>
          </p:cNvPr>
          <p:cNvSpPr>
            <a:spLocks noGrp="1"/>
          </p:cNvSpPr>
          <p:nvPr>
            <p:ph type="title"/>
          </p:nvPr>
        </p:nvSpPr>
        <p:spPr>
          <a:xfrm>
            <a:off x="1034175" y="724875"/>
            <a:ext cx="13823400" cy="1362000"/>
          </a:xfrm>
        </p:spPr>
        <p:txBody>
          <a:bodyPr/>
          <a:lstStyle/>
          <a:p>
            <a:r>
              <a:rPr lang="en-CA" dirty="0">
                <a:latin typeface="Aptos" panose="020B0004020202020204" pitchFamily="34" charset="0"/>
              </a:rPr>
              <a:t>It Started in 2010</a:t>
            </a:r>
          </a:p>
        </p:txBody>
      </p:sp>
      <p:sp>
        <p:nvSpPr>
          <p:cNvPr id="3" name="Text Placeholder 2">
            <a:extLst>
              <a:ext uri="{FF2B5EF4-FFF2-40B4-BE49-F238E27FC236}">
                <a16:creationId xmlns:a16="http://schemas.microsoft.com/office/drawing/2014/main" id="{A43AF831-F74A-C15A-DD3F-F2452BE764F7}"/>
              </a:ext>
            </a:extLst>
          </p:cNvPr>
          <p:cNvSpPr>
            <a:spLocks noGrp="1"/>
          </p:cNvSpPr>
          <p:nvPr>
            <p:ph type="body" idx="1"/>
          </p:nvPr>
        </p:nvSpPr>
        <p:spPr>
          <a:xfrm>
            <a:off x="1716088" y="4098925"/>
            <a:ext cx="14243382" cy="4525963"/>
          </a:xfrm>
        </p:spPr>
        <p:txBody>
          <a:bodyPr>
            <a:normAutofit/>
          </a:bodyPr>
          <a:lstStyle/>
          <a:p>
            <a:r>
              <a:rPr lang="en-US" sz="3200" dirty="0">
                <a:latin typeface="Aptos" panose="020B0004020202020204" pitchFamily="34" charset="0"/>
              </a:rPr>
              <a:t>CareNow Ontario, formerly The Myalgic Encephalomyelitis Association of Ontario (MEAO), has been advocating for a system of care with a focus on health needs, disability rights, social service supports and research for people living in Ontario with Myalgic Encephalomyelitis (ME), Multiple Chemical Sensitivities (MCS) and Fibromyalgia (FM) since 2010. </a:t>
            </a:r>
            <a:endParaRPr lang="en-CA" sz="3200" dirty="0">
              <a:latin typeface="Aptos" panose="020B0004020202020204" pitchFamily="34" charset="0"/>
            </a:endParaRPr>
          </a:p>
        </p:txBody>
      </p:sp>
    </p:spTree>
    <p:extLst>
      <p:ext uri="{BB962C8B-B14F-4D97-AF65-F5344CB8AC3E}">
        <p14:creationId xmlns:p14="http://schemas.microsoft.com/office/powerpoint/2010/main" val="222376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4A44-3807-A666-65DE-A7D765C0E3EA}"/>
              </a:ext>
            </a:extLst>
          </p:cNvPr>
          <p:cNvSpPr>
            <a:spLocks noGrp="1"/>
          </p:cNvSpPr>
          <p:nvPr>
            <p:ph type="title"/>
          </p:nvPr>
        </p:nvSpPr>
        <p:spPr>
          <a:xfrm>
            <a:off x="1034175" y="292928"/>
            <a:ext cx="16892318" cy="1528134"/>
          </a:xfrm>
        </p:spPr>
        <p:txBody>
          <a:bodyPr/>
          <a:lstStyle/>
          <a:p>
            <a:r>
              <a:rPr lang="en-US" dirty="0">
                <a:latin typeface="Aptos" panose="020B0004020202020204" pitchFamily="34" charset="0"/>
              </a:rPr>
              <a:t>CEP Tools Landing Page</a:t>
            </a:r>
          </a:p>
        </p:txBody>
      </p:sp>
      <p:pic>
        <p:nvPicPr>
          <p:cNvPr id="4" name="Picture 3" descr="A screenshot of a computer&#10;&#10;AI-generated content may be incorrect.">
            <a:extLst>
              <a:ext uri="{FF2B5EF4-FFF2-40B4-BE49-F238E27FC236}">
                <a16:creationId xmlns:a16="http://schemas.microsoft.com/office/drawing/2014/main" id="{D4872E6D-B285-050C-3697-4DCC888CB946}"/>
              </a:ext>
            </a:extLst>
          </p:cNvPr>
          <p:cNvPicPr>
            <a:picLocks noChangeAspect="1"/>
          </p:cNvPicPr>
          <p:nvPr/>
        </p:nvPicPr>
        <p:blipFill>
          <a:blip r:embed="rId2"/>
          <a:stretch>
            <a:fillRect/>
          </a:stretch>
        </p:blipFill>
        <p:spPr>
          <a:xfrm>
            <a:off x="711200" y="3217758"/>
            <a:ext cx="17576802" cy="7067832"/>
          </a:xfrm>
          <a:prstGeom prst="rect">
            <a:avLst/>
          </a:prstGeom>
        </p:spPr>
      </p:pic>
      <p:sp>
        <p:nvSpPr>
          <p:cNvPr id="5" name="TextBox 4">
            <a:extLst>
              <a:ext uri="{FF2B5EF4-FFF2-40B4-BE49-F238E27FC236}">
                <a16:creationId xmlns:a16="http://schemas.microsoft.com/office/drawing/2014/main" id="{6279CF7A-EFD5-D189-88BE-8CAD78460D97}"/>
              </a:ext>
            </a:extLst>
          </p:cNvPr>
          <p:cNvSpPr txBox="1"/>
          <p:nvPr/>
        </p:nvSpPr>
        <p:spPr>
          <a:xfrm>
            <a:off x="1143000" y="1824556"/>
            <a:ext cx="19709898" cy="63094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buClrTx/>
            </a:pPr>
            <a:r>
              <a:rPr lang="en-US" sz="3200" b="1" kern="1200" dirty="0">
                <a:solidFill>
                  <a:srgbClr val="FFFFFF"/>
                </a:solidFill>
                <a:ea typeface="+mn-lt"/>
              </a:rPr>
              <a:t>https://cep.health/clinical-products/fm-mecfs-pots/</a:t>
            </a:r>
            <a:endParaRPr lang="en-US" sz="3200" b="1" kern="1200" dirty="0">
              <a:solidFill>
                <a:srgbClr val="FFFFFF"/>
              </a:solidFill>
              <a:ea typeface="+mn-ea"/>
              <a:cs typeface="+mn-cs"/>
            </a:endParaRPr>
          </a:p>
        </p:txBody>
      </p:sp>
    </p:spTree>
    <p:extLst>
      <p:ext uri="{BB962C8B-B14F-4D97-AF65-F5344CB8AC3E}">
        <p14:creationId xmlns:p14="http://schemas.microsoft.com/office/powerpoint/2010/main" val="269585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05C3-5797-B92E-82A4-E2F19D8B2209}"/>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Dissemination and Engagement Gaps….</a:t>
            </a:r>
          </a:p>
        </p:txBody>
      </p:sp>
      <p:sp>
        <p:nvSpPr>
          <p:cNvPr id="3" name="Text Placeholder 2">
            <a:extLst>
              <a:ext uri="{FF2B5EF4-FFF2-40B4-BE49-F238E27FC236}">
                <a16:creationId xmlns:a16="http://schemas.microsoft.com/office/drawing/2014/main" id="{468A93DD-1648-0D4A-E6B7-8CB9344F4A6C}"/>
              </a:ext>
            </a:extLst>
          </p:cNvPr>
          <p:cNvSpPr>
            <a:spLocks noGrp="1"/>
          </p:cNvSpPr>
          <p:nvPr>
            <p:ph type="body" idx="1"/>
          </p:nvPr>
        </p:nvSpPr>
        <p:spPr>
          <a:xfrm>
            <a:off x="1716674" y="4098675"/>
            <a:ext cx="13455985" cy="4526100"/>
          </a:xfrm>
        </p:spPr>
        <p:txBody>
          <a:bodyPr>
            <a:normAutofit/>
          </a:bodyPr>
          <a:lstStyle/>
          <a:p>
            <a:r>
              <a:rPr lang="en-CA" sz="3600" dirty="0">
                <a:latin typeface="Aptos" panose="020B0004020202020204" pitchFamily="34" charset="0"/>
              </a:rPr>
              <a:t>The ME/CFS, FM and POTS tools were developed </a:t>
            </a:r>
            <a:r>
              <a:rPr lang="en-CA" sz="3600" b="1" dirty="0">
                <a:latin typeface="Aptos" panose="020B0004020202020204" pitchFamily="34" charset="0"/>
              </a:rPr>
              <a:t>for primary care physicians and nurse practitioners</a:t>
            </a:r>
          </a:p>
          <a:p>
            <a:pPr marL="82550" indent="0">
              <a:buNone/>
            </a:pPr>
            <a:endParaRPr lang="en-CA" sz="3600" b="1" dirty="0">
              <a:latin typeface="Aptos" panose="020B0004020202020204" pitchFamily="34" charset="0"/>
            </a:endParaRPr>
          </a:p>
          <a:p>
            <a:r>
              <a:rPr lang="en-CA" sz="3600" dirty="0">
                <a:latin typeface="Aptos" panose="020B0004020202020204" pitchFamily="34" charset="0"/>
              </a:rPr>
              <a:t>Although completed, the </a:t>
            </a:r>
            <a:r>
              <a:rPr lang="en-CA" sz="3600" b="1" dirty="0">
                <a:latin typeface="Aptos" panose="020B0004020202020204" pitchFamily="34" charset="0"/>
              </a:rPr>
              <a:t>CEP did not disseminate </a:t>
            </a:r>
            <a:r>
              <a:rPr lang="en-CA" sz="3600" dirty="0">
                <a:latin typeface="Aptos" panose="020B0004020202020204" pitchFamily="34" charset="0"/>
              </a:rPr>
              <a:t>the tools to the Ontario Primary care community (15,000 family physicians and 9,000 nurse practitioners)</a:t>
            </a:r>
          </a:p>
          <a:p>
            <a:endParaRPr lang="en-CA" sz="3600" dirty="0">
              <a:latin typeface="Aptos" panose="020B0004020202020204" pitchFamily="34" charset="0"/>
            </a:endParaRPr>
          </a:p>
          <a:p>
            <a:endParaRPr lang="en-CA" sz="3600" dirty="0">
              <a:latin typeface="Aptos" panose="020B0004020202020204" pitchFamily="34" charset="0"/>
            </a:endParaRPr>
          </a:p>
          <a:p>
            <a:endParaRPr lang="en-CA" dirty="0">
              <a:latin typeface="Aptos" panose="020B0004020202020204" pitchFamily="34" charset="0"/>
            </a:endParaRPr>
          </a:p>
        </p:txBody>
      </p:sp>
    </p:spTree>
    <p:extLst>
      <p:ext uri="{BB962C8B-B14F-4D97-AF65-F5344CB8AC3E}">
        <p14:creationId xmlns:p14="http://schemas.microsoft.com/office/powerpoint/2010/main" val="967753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EBE1-1C4C-05A2-7C9D-672194384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AF5D9-AAED-C06C-ED99-3A69FDA49997}"/>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Dissemination and Engagement Gaps….</a:t>
            </a:r>
          </a:p>
        </p:txBody>
      </p:sp>
      <p:sp>
        <p:nvSpPr>
          <p:cNvPr id="3" name="Text Placeholder 2">
            <a:extLst>
              <a:ext uri="{FF2B5EF4-FFF2-40B4-BE49-F238E27FC236}">
                <a16:creationId xmlns:a16="http://schemas.microsoft.com/office/drawing/2014/main" id="{8037094E-6593-0019-8DC8-C9740C8930F7}"/>
              </a:ext>
            </a:extLst>
          </p:cNvPr>
          <p:cNvSpPr>
            <a:spLocks noGrp="1"/>
          </p:cNvSpPr>
          <p:nvPr>
            <p:ph type="body" idx="1"/>
          </p:nvPr>
        </p:nvSpPr>
        <p:spPr>
          <a:xfrm>
            <a:off x="1034174" y="3644900"/>
            <a:ext cx="14138485" cy="6096000"/>
          </a:xfrm>
        </p:spPr>
        <p:txBody>
          <a:bodyPr>
            <a:normAutofit fontScale="85000" lnSpcReduction="10000"/>
          </a:bodyPr>
          <a:lstStyle/>
          <a:p>
            <a:pPr marL="82550" indent="0">
              <a:buNone/>
            </a:pPr>
            <a:r>
              <a:rPr lang="en-CA" sz="3600" b="1" dirty="0">
                <a:latin typeface="Aptos" panose="020B0004020202020204" pitchFamily="34" charset="0"/>
              </a:rPr>
              <a:t>Missed Engagement</a:t>
            </a:r>
          </a:p>
          <a:p>
            <a:pPr marL="82550" indent="0">
              <a:buNone/>
            </a:pPr>
            <a:endParaRPr lang="en-CA" sz="3600" dirty="0">
              <a:latin typeface="Aptos" panose="020B0004020202020204" pitchFamily="34" charset="0"/>
            </a:endParaRPr>
          </a:p>
          <a:p>
            <a:r>
              <a:rPr lang="en-CA" sz="3600" dirty="0">
                <a:latin typeface="Aptos" panose="020B0004020202020204" pitchFamily="34" charset="0"/>
              </a:rPr>
              <a:t>To our knowledge, the </a:t>
            </a:r>
            <a:r>
              <a:rPr lang="en-CA" sz="3600" b="1" dirty="0">
                <a:latin typeface="Aptos" panose="020B0004020202020204" pitchFamily="34" charset="0"/>
              </a:rPr>
              <a:t>Ontario College of Family Physicians (OCFP) </a:t>
            </a:r>
            <a:r>
              <a:rPr lang="en-CA" sz="3600" dirty="0">
                <a:latin typeface="Aptos" panose="020B0004020202020204" pitchFamily="34" charset="0"/>
              </a:rPr>
              <a:t>and the </a:t>
            </a:r>
            <a:r>
              <a:rPr lang="en-CA" sz="3600" b="1" dirty="0">
                <a:latin typeface="Aptos" panose="020B0004020202020204" pitchFamily="34" charset="0"/>
              </a:rPr>
              <a:t>Nurse Practitioners Association (NPAO</a:t>
            </a:r>
            <a:r>
              <a:rPr lang="en-CA" sz="3600" dirty="0">
                <a:latin typeface="Aptos" panose="020B0004020202020204" pitchFamily="34" charset="0"/>
              </a:rPr>
              <a:t>) were not engaged in the tool development – this is a departure from their normal practice.</a:t>
            </a:r>
          </a:p>
          <a:p>
            <a:endParaRPr lang="en-CA" sz="3600" dirty="0">
              <a:latin typeface="Aptos" panose="020B0004020202020204" pitchFamily="34" charset="0"/>
            </a:endParaRPr>
          </a:p>
          <a:p>
            <a:pPr marL="82550" indent="0">
              <a:buNone/>
            </a:pPr>
            <a:r>
              <a:rPr lang="en-CA" sz="3600" b="1" dirty="0">
                <a:latin typeface="Aptos" panose="020B0004020202020204" pitchFamily="34" charset="0"/>
              </a:rPr>
              <a:t>Implications</a:t>
            </a:r>
          </a:p>
          <a:p>
            <a:pPr marL="82550" indent="0">
              <a:buNone/>
            </a:pPr>
            <a:endParaRPr lang="en-CA" sz="3600" b="1" dirty="0">
              <a:latin typeface="Aptos" panose="020B0004020202020204" pitchFamily="34" charset="0"/>
            </a:endParaRPr>
          </a:p>
          <a:p>
            <a:r>
              <a:rPr lang="en-CA" sz="3600" dirty="0">
                <a:latin typeface="Aptos" panose="020B0004020202020204" pitchFamily="34" charset="0"/>
              </a:rPr>
              <a:t>Lack of professional-body involvement reduces awareness, endorsement and confidence among clinicians.</a:t>
            </a:r>
          </a:p>
          <a:p>
            <a:endParaRPr lang="en-CA" sz="3600" dirty="0">
              <a:latin typeface="Aptos" panose="020B0004020202020204" pitchFamily="34" charset="0"/>
            </a:endParaRPr>
          </a:p>
          <a:p>
            <a:r>
              <a:rPr lang="en-CA" sz="3600" dirty="0">
                <a:latin typeface="Aptos" panose="020B0004020202020204" pitchFamily="34" charset="0"/>
              </a:rPr>
              <a:t>Limited dissemination risks low uptake and minimal impact in clinical practice.</a:t>
            </a:r>
            <a:br>
              <a:rPr lang="en-CA" sz="3600" dirty="0">
                <a:latin typeface="Aptos" panose="020B0004020202020204" pitchFamily="34" charset="0"/>
              </a:rPr>
            </a:br>
            <a:endParaRPr lang="en-CA" sz="3600" dirty="0">
              <a:latin typeface="Aptos" panose="020B0004020202020204" pitchFamily="34" charset="0"/>
            </a:endParaRPr>
          </a:p>
          <a:p>
            <a:endParaRPr lang="en-CA" sz="3600" dirty="0">
              <a:latin typeface="Aptos" panose="020B0004020202020204" pitchFamily="34" charset="0"/>
            </a:endParaRPr>
          </a:p>
          <a:p>
            <a:endParaRPr lang="en-CA" sz="3600" dirty="0">
              <a:latin typeface="Aptos" panose="020B0004020202020204" pitchFamily="34" charset="0"/>
            </a:endParaRPr>
          </a:p>
          <a:p>
            <a:endParaRPr lang="en-CA" dirty="0">
              <a:latin typeface="Aptos" panose="020B0004020202020204" pitchFamily="34" charset="0"/>
            </a:endParaRPr>
          </a:p>
        </p:txBody>
      </p:sp>
    </p:spTree>
    <p:extLst>
      <p:ext uri="{BB962C8B-B14F-4D97-AF65-F5344CB8AC3E}">
        <p14:creationId xmlns:p14="http://schemas.microsoft.com/office/powerpoint/2010/main" val="3257034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B69E-BF42-60C3-BCCC-59516E3CF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A0B05-47E3-A7D8-875B-C89C462180F1}"/>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Strengthening Dissemination and Uptake</a:t>
            </a:r>
          </a:p>
        </p:txBody>
      </p:sp>
      <p:sp>
        <p:nvSpPr>
          <p:cNvPr id="3" name="Text Placeholder 2">
            <a:extLst>
              <a:ext uri="{FF2B5EF4-FFF2-40B4-BE49-F238E27FC236}">
                <a16:creationId xmlns:a16="http://schemas.microsoft.com/office/drawing/2014/main" id="{1187B943-051C-007E-9C31-1F7927D1DAE3}"/>
              </a:ext>
            </a:extLst>
          </p:cNvPr>
          <p:cNvSpPr>
            <a:spLocks noGrp="1"/>
          </p:cNvSpPr>
          <p:nvPr>
            <p:ph type="body" idx="1"/>
          </p:nvPr>
        </p:nvSpPr>
        <p:spPr>
          <a:xfrm>
            <a:off x="1034174" y="3644900"/>
            <a:ext cx="14138485" cy="6375400"/>
          </a:xfrm>
        </p:spPr>
        <p:txBody>
          <a:bodyPr>
            <a:normAutofit/>
          </a:bodyPr>
          <a:lstStyle/>
          <a:p>
            <a:pPr marL="82550" indent="0">
              <a:buNone/>
            </a:pPr>
            <a:r>
              <a:rPr lang="en-CA" sz="2800" b="1" dirty="0">
                <a:latin typeface="Aptos" panose="020B0004020202020204" pitchFamily="34" charset="0"/>
              </a:rPr>
              <a:t>Engage Professional Bodies</a:t>
            </a:r>
            <a:endParaRPr lang="en-CA" sz="2800" dirty="0">
              <a:latin typeface="Aptos" panose="020B0004020202020204" pitchFamily="34" charset="0"/>
            </a:endParaRPr>
          </a:p>
          <a:p>
            <a:r>
              <a:rPr lang="en-CA" sz="2800" dirty="0">
                <a:latin typeface="Aptos" panose="020B0004020202020204" pitchFamily="34" charset="0"/>
              </a:rPr>
              <a:t>Present at the annual Family Medicine Forum</a:t>
            </a:r>
          </a:p>
          <a:p>
            <a:pPr lvl="1"/>
            <a:r>
              <a:rPr lang="en-CA" sz="2800" dirty="0">
                <a:latin typeface="Aptos" panose="020B0004020202020204" pitchFamily="34" charset="0"/>
              </a:rPr>
              <a:t>2024 presentation “What every family physician should know about ME/CFS by Dr. Kathleeen Walsh and Dr Daisy Fung</a:t>
            </a:r>
          </a:p>
          <a:p>
            <a:pPr lvl="1"/>
            <a:r>
              <a:rPr lang="en-CA" sz="2800" dirty="0">
                <a:latin typeface="Aptos" panose="020B0004020202020204" pitchFamily="34" charset="0"/>
              </a:rPr>
              <a:t>2025 presentation:  “Clinical tools for ME/CFS, FM and POTS” by Dr Farah Tabassum and Dr. Kathleen Walsh</a:t>
            </a:r>
          </a:p>
          <a:p>
            <a:pPr lvl="1"/>
            <a:endParaRPr lang="en-CA" sz="2800" dirty="0">
              <a:latin typeface="Aptos" panose="020B0004020202020204" pitchFamily="34" charset="0"/>
            </a:endParaRPr>
          </a:p>
          <a:p>
            <a:r>
              <a:rPr lang="en-CA" sz="2800" dirty="0">
                <a:latin typeface="Aptos" panose="020B0004020202020204" pitchFamily="34" charset="0"/>
              </a:rPr>
              <a:t>Re-establish collaboration with the </a:t>
            </a:r>
            <a:r>
              <a:rPr lang="en-CA" sz="2800" b="1" dirty="0">
                <a:latin typeface="Aptos" panose="020B0004020202020204" pitchFamily="34" charset="0"/>
              </a:rPr>
              <a:t>Ontario College of Family Physicians (OCFP) </a:t>
            </a:r>
            <a:r>
              <a:rPr lang="en-CA" sz="2800" dirty="0">
                <a:latin typeface="Aptos" panose="020B0004020202020204" pitchFamily="34" charset="0"/>
              </a:rPr>
              <a:t>and the </a:t>
            </a:r>
            <a:r>
              <a:rPr lang="en-CA" sz="2800" b="1" dirty="0">
                <a:latin typeface="Aptos" panose="020B0004020202020204" pitchFamily="34" charset="0"/>
              </a:rPr>
              <a:t>Nurse Practitioners’ Association of Ontario (NPAO)</a:t>
            </a:r>
          </a:p>
          <a:p>
            <a:pPr marL="82550" indent="0">
              <a:buNone/>
            </a:pPr>
            <a:endParaRPr lang="en-CA" sz="2800" b="1" dirty="0">
              <a:latin typeface="Aptos" panose="020B0004020202020204" pitchFamily="34" charset="0"/>
            </a:endParaRPr>
          </a:p>
          <a:p>
            <a:r>
              <a:rPr lang="en-CA" sz="2800" dirty="0">
                <a:latin typeface="Aptos" panose="020B0004020202020204" pitchFamily="34" charset="0"/>
              </a:rPr>
              <a:t>Seek formal endorsement and integrate tools into their continuing professional development (CPD) programs.</a:t>
            </a:r>
          </a:p>
        </p:txBody>
      </p:sp>
    </p:spTree>
    <p:extLst>
      <p:ext uri="{BB962C8B-B14F-4D97-AF65-F5344CB8AC3E}">
        <p14:creationId xmlns:p14="http://schemas.microsoft.com/office/powerpoint/2010/main" val="1426853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83A2-3F9E-4246-8788-0712BEE55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8C57D-1A01-A16D-504D-F48ADE707CE0}"/>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Implement a Dissemination Strategy</a:t>
            </a:r>
          </a:p>
        </p:txBody>
      </p:sp>
      <p:sp>
        <p:nvSpPr>
          <p:cNvPr id="3" name="Text Placeholder 2">
            <a:extLst>
              <a:ext uri="{FF2B5EF4-FFF2-40B4-BE49-F238E27FC236}">
                <a16:creationId xmlns:a16="http://schemas.microsoft.com/office/drawing/2014/main" id="{0F126B07-1F0D-60BC-D1C9-FC487EFCB761}"/>
              </a:ext>
            </a:extLst>
          </p:cNvPr>
          <p:cNvSpPr>
            <a:spLocks noGrp="1"/>
          </p:cNvSpPr>
          <p:nvPr>
            <p:ph type="body" idx="1"/>
          </p:nvPr>
        </p:nvSpPr>
        <p:spPr>
          <a:xfrm>
            <a:off x="1034174" y="3644900"/>
            <a:ext cx="14138485" cy="6375400"/>
          </a:xfrm>
        </p:spPr>
        <p:txBody>
          <a:bodyPr>
            <a:normAutofit/>
          </a:bodyPr>
          <a:lstStyle/>
          <a:p>
            <a:r>
              <a:rPr lang="en-CA" sz="2800" dirty="0">
                <a:latin typeface="Aptos" panose="020B0004020202020204" pitchFamily="34" charset="0"/>
              </a:rPr>
              <a:t>Partner with CareNow Ontario, primary care networks and academic departments to share tools broadly.</a:t>
            </a:r>
          </a:p>
          <a:p>
            <a:endParaRPr lang="en-CA" sz="2800" dirty="0">
              <a:latin typeface="Aptos" panose="020B0004020202020204" pitchFamily="34" charset="0"/>
            </a:endParaRPr>
          </a:p>
          <a:p>
            <a:r>
              <a:rPr lang="en-CA" sz="2800" dirty="0">
                <a:latin typeface="Aptos" panose="020B0004020202020204" pitchFamily="34" charset="0"/>
              </a:rPr>
              <a:t>Develop webinars, quick reference guides and e-learning modules for clinical uptake.</a:t>
            </a:r>
          </a:p>
          <a:p>
            <a:endParaRPr lang="en-CA" sz="2800" dirty="0">
              <a:latin typeface="Aptos" panose="020B0004020202020204" pitchFamily="34" charset="0"/>
            </a:endParaRPr>
          </a:p>
        </p:txBody>
      </p:sp>
    </p:spTree>
    <p:extLst>
      <p:ext uri="{BB962C8B-B14F-4D97-AF65-F5344CB8AC3E}">
        <p14:creationId xmlns:p14="http://schemas.microsoft.com/office/powerpoint/2010/main" val="3617233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9C88-8444-9ADC-B6C8-0D3075EB58E0}"/>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95C4F794-F011-996D-6F3F-356FAA5FF29D}"/>
              </a:ext>
            </a:extLst>
          </p:cNvPr>
          <p:cNvSpPr>
            <a:spLocks noGrp="1"/>
          </p:cNvSpPr>
          <p:nvPr>
            <p:ph type="body" idx="1"/>
          </p:nvPr>
        </p:nvSpPr>
        <p:spPr>
          <a:xfrm>
            <a:off x="574158" y="3508744"/>
            <a:ext cx="15651125" cy="5116031"/>
          </a:xfrm>
        </p:spPr>
        <p:txBody>
          <a:bodyPr>
            <a:normAutofit/>
          </a:bodyPr>
          <a:lstStyle/>
          <a:p>
            <a:pPr marL="82550" indent="0">
              <a:buNone/>
            </a:pPr>
            <a:r>
              <a:rPr lang="en-CA" sz="2800" b="1" dirty="0">
                <a:latin typeface="Aptos" panose="020B0004020202020204" pitchFamily="34" charset="0"/>
              </a:rPr>
              <a:t>Project Title</a:t>
            </a:r>
            <a:r>
              <a:rPr lang="en-CA" sz="2800" dirty="0">
                <a:latin typeface="Aptos" panose="020B0004020202020204" pitchFamily="34" charset="0"/>
              </a:rPr>
              <a:t>:  Bridging the Gap:  Disseminating and Evaluating clinical tools for complex chronic conditions in Ontario Primary Care</a:t>
            </a:r>
          </a:p>
          <a:p>
            <a:pPr marL="82550" indent="0">
              <a:buNone/>
            </a:pPr>
            <a:endParaRPr lang="en-CA" sz="2800" dirty="0">
              <a:latin typeface="Aptos" panose="020B0004020202020204" pitchFamily="34" charset="0"/>
            </a:endParaRPr>
          </a:p>
          <a:p>
            <a:pPr marL="82550" indent="0">
              <a:buNone/>
            </a:pPr>
            <a:r>
              <a:rPr lang="en-CA" sz="2800" b="1" dirty="0">
                <a:latin typeface="Aptos" panose="020B0004020202020204" pitchFamily="34" charset="0"/>
              </a:rPr>
              <a:t>Objective</a:t>
            </a:r>
            <a:r>
              <a:rPr lang="en-CA" sz="2800" dirty="0">
                <a:latin typeface="Aptos" panose="020B0004020202020204" pitchFamily="34" charset="0"/>
              </a:rPr>
              <a:t>:  To implement and evaluate the province wide dissemination of clinical tools for ME/CFS, POTS, and Fibromyalgia in Ontario’s primary care settings assessing impact on clinician behaviour, patient care and system integration,</a:t>
            </a:r>
          </a:p>
          <a:p>
            <a:pPr marL="82550" indent="0">
              <a:buNone/>
            </a:pPr>
            <a:endParaRPr lang="en-CA" sz="2800" dirty="0">
              <a:latin typeface="Aptos" panose="020B0004020202020204" pitchFamily="34" charset="0"/>
            </a:endParaRPr>
          </a:p>
          <a:p>
            <a:pPr marL="82550" indent="0">
              <a:buNone/>
            </a:pPr>
            <a:r>
              <a:rPr lang="en-CA" sz="2800" b="1" dirty="0">
                <a:latin typeface="Aptos" panose="020B0004020202020204" pitchFamily="34" charset="0"/>
              </a:rPr>
              <a:t>Rationale</a:t>
            </a:r>
            <a:r>
              <a:rPr lang="en-CA" sz="2800" dirty="0">
                <a:latin typeface="Aptos" panose="020B0004020202020204" pitchFamily="34" charset="0"/>
              </a:rPr>
              <a:t>:  Despite the development of world-leading tools by the Centre for Effective Practice (CEP), dissemination to Ontario clinicians has not occurred.  There is an urgent need to ensure frontline primary care teams are equipped to manage complex, infection- associated chronic conditions.</a:t>
            </a:r>
          </a:p>
        </p:txBody>
      </p:sp>
    </p:spTree>
    <p:extLst>
      <p:ext uri="{BB962C8B-B14F-4D97-AF65-F5344CB8AC3E}">
        <p14:creationId xmlns:p14="http://schemas.microsoft.com/office/powerpoint/2010/main" val="171151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5DBD4-F395-06F5-18D1-5585B25BF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9DFBF-8ECD-32B8-4906-A78B000FF28D}"/>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A3FB3538-13AF-5485-4D0D-3A001FE7C955}"/>
              </a:ext>
            </a:extLst>
          </p:cNvPr>
          <p:cNvSpPr>
            <a:spLocks noGrp="1"/>
          </p:cNvSpPr>
          <p:nvPr>
            <p:ph type="body" idx="1"/>
          </p:nvPr>
        </p:nvSpPr>
        <p:spPr>
          <a:xfrm>
            <a:off x="574158" y="3508744"/>
            <a:ext cx="15651125" cy="5116031"/>
          </a:xfrm>
        </p:spPr>
        <p:txBody>
          <a:bodyPr>
            <a:normAutofit/>
          </a:bodyPr>
          <a:lstStyle/>
          <a:p>
            <a:pPr marL="82550" indent="0">
              <a:buNone/>
            </a:pPr>
            <a:r>
              <a:rPr lang="en-CA" sz="2800" b="1" dirty="0">
                <a:latin typeface="Aptos" panose="020B0004020202020204" pitchFamily="34" charset="0"/>
              </a:rPr>
              <a:t>Scope and Audience:</a:t>
            </a:r>
          </a:p>
          <a:p>
            <a:pPr marL="82550" indent="0">
              <a:buNone/>
            </a:pPr>
            <a:endParaRPr lang="en-CA" sz="2800" b="1" dirty="0">
              <a:latin typeface="Aptos" panose="020B0004020202020204" pitchFamily="34" charset="0"/>
            </a:endParaRPr>
          </a:p>
          <a:p>
            <a:r>
              <a:rPr lang="en-CA" sz="2800" dirty="0">
                <a:latin typeface="Aptos" panose="020B0004020202020204" pitchFamily="34" charset="0"/>
              </a:rPr>
              <a:t>15,000 family physicians</a:t>
            </a:r>
          </a:p>
          <a:p>
            <a:r>
              <a:rPr lang="en-CA" sz="2800" dirty="0">
                <a:latin typeface="Aptos" panose="020B0004020202020204" pitchFamily="34" charset="0"/>
              </a:rPr>
              <a:t>4,000 nurse practitioners</a:t>
            </a:r>
          </a:p>
          <a:p>
            <a:r>
              <a:rPr lang="en-CA" sz="2800" dirty="0">
                <a:latin typeface="Aptos" panose="020B0004020202020204" pitchFamily="34" charset="0"/>
              </a:rPr>
              <a:t>184 Family Health Tams (FHTs)</a:t>
            </a:r>
          </a:p>
          <a:p>
            <a:r>
              <a:rPr lang="en-CA" sz="2800" dirty="0">
                <a:latin typeface="Aptos" panose="020B0004020202020204" pitchFamily="34" charset="0"/>
              </a:rPr>
              <a:t>75 Community Health Centres</a:t>
            </a:r>
          </a:p>
        </p:txBody>
      </p:sp>
    </p:spTree>
    <p:extLst>
      <p:ext uri="{BB962C8B-B14F-4D97-AF65-F5344CB8AC3E}">
        <p14:creationId xmlns:p14="http://schemas.microsoft.com/office/powerpoint/2010/main" val="1731281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907B-F07A-6E85-1ECF-56246DDB0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9FE89-EBEE-1753-1F8F-59EAAA548C9B}"/>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CDE12BC9-80C5-019B-E088-C1B016EDF047}"/>
              </a:ext>
            </a:extLst>
          </p:cNvPr>
          <p:cNvSpPr>
            <a:spLocks noGrp="1"/>
          </p:cNvSpPr>
          <p:nvPr>
            <p:ph type="body" idx="1"/>
          </p:nvPr>
        </p:nvSpPr>
        <p:spPr>
          <a:xfrm>
            <a:off x="574158" y="3508744"/>
            <a:ext cx="15651125" cy="6053382"/>
          </a:xfrm>
        </p:spPr>
        <p:txBody>
          <a:bodyPr>
            <a:normAutofit fontScale="92500" lnSpcReduction="20000"/>
          </a:bodyPr>
          <a:lstStyle/>
          <a:p>
            <a:pPr marL="82550" indent="0">
              <a:buNone/>
            </a:pPr>
            <a:endParaRPr lang="en-CA" sz="2800" b="1" dirty="0">
              <a:latin typeface="Aptos" panose="020B0004020202020204" pitchFamily="34" charset="0"/>
            </a:endParaRPr>
          </a:p>
          <a:p>
            <a:pPr marL="82550" indent="0">
              <a:buNone/>
            </a:pPr>
            <a:r>
              <a:rPr lang="en-CA" sz="2800" b="1" dirty="0">
                <a:latin typeface="Aptos" panose="020B0004020202020204" pitchFamily="34" charset="0"/>
              </a:rPr>
              <a:t>Approach:</a:t>
            </a:r>
          </a:p>
          <a:p>
            <a:pPr marL="82550" indent="0">
              <a:buNone/>
            </a:pPr>
            <a:endParaRPr lang="en-CA" sz="2800" b="1" dirty="0">
              <a:latin typeface="Aptos" panose="020B0004020202020204" pitchFamily="34" charset="0"/>
            </a:endParaRPr>
          </a:p>
          <a:p>
            <a:r>
              <a:rPr lang="en-CA" sz="2800" dirty="0">
                <a:latin typeface="Aptos" panose="020B0004020202020204" pitchFamily="34" charset="0"/>
              </a:rPr>
              <a:t>Dissemination through CME accredited webinars and </a:t>
            </a:r>
            <a:r>
              <a:rPr lang="en-CA" sz="2800" dirty="0" err="1">
                <a:latin typeface="Aptos" panose="020B0004020202020204" pitchFamily="34" charset="0"/>
              </a:rPr>
              <a:t>inservice</a:t>
            </a:r>
            <a:r>
              <a:rPr lang="en-CA" sz="2800" dirty="0">
                <a:latin typeface="Aptos" panose="020B0004020202020204" pitchFamily="34" charset="0"/>
              </a:rPr>
              <a:t> through:</a:t>
            </a:r>
          </a:p>
          <a:p>
            <a:pPr lvl="1"/>
            <a:r>
              <a:rPr lang="en-CA" sz="2800" dirty="0">
                <a:latin typeface="Aptos" panose="020B0004020202020204" pitchFamily="34" charset="0"/>
              </a:rPr>
              <a:t>provincial associations (AFHTO, Alliance for Healthier Communities, Ontario College for Family Physicians)</a:t>
            </a:r>
          </a:p>
          <a:p>
            <a:pPr lvl="1"/>
            <a:r>
              <a:rPr lang="en-CA" sz="2800" dirty="0">
                <a:latin typeface="Aptos" panose="020B0004020202020204" pitchFamily="34" charset="0"/>
              </a:rPr>
              <a:t>Direct facilitations at practice level</a:t>
            </a:r>
          </a:p>
          <a:p>
            <a:pPr lvl="1"/>
            <a:r>
              <a:rPr lang="en-CA" sz="2800" dirty="0">
                <a:latin typeface="Aptos" panose="020B0004020202020204" pitchFamily="34" charset="0"/>
              </a:rPr>
              <a:t>Presentations at conferences</a:t>
            </a:r>
          </a:p>
          <a:p>
            <a:endParaRPr lang="en-CA" sz="2800" dirty="0">
              <a:latin typeface="Aptos" panose="020B0004020202020204" pitchFamily="34" charset="0"/>
            </a:endParaRPr>
          </a:p>
          <a:p>
            <a:r>
              <a:rPr lang="en-CA" sz="2800" dirty="0">
                <a:latin typeface="Aptos" panose="020B0004020202020204" pitchFamily="34" charset="0"/>
              </a:rPr>
              <a:t>Embedded evaluation through RE-AIM and CFIR Frameworks.</a:t>
            </a:r>
          </a:p>
          <a:p>
            <a:endParaRPr lang="en-CA" sz="2800" dirty="0">
              <a:latin typeface="Aptos" panose="020B0004020202020204" pitchFamily="34" charset="0"/>
            </a:endParaRPr>
          </a:p>
          <a:p>
            <a:r>
              <a:rPr lang="en-CA" sz="2800" dirty="0">
                <a:latin typeface="Aptos" panose="020B0004020202020204" pitchFamily="34" charset="0"/>
              </a:rPr>
              <a:t>Behavioral change research through clinician surveys, interviews, EMR audits</a:t>
            </a:r>
          </a:p>
          <a:p>
            <a:endParaRPr lang="en-CA" sz="2800" dirty="0">
              <a:latin typeface="Aptos" panose="020B0004020202020204" pitchFamily="34" charset="0"/>
            </a:endParaRPr>
          </a:p>
          <a:p>
            <a:r>
              <a:rPr lang="en-CA" sz="2800" dirty="0">
                <a:latin typeface="Aptos" panose="020B0004020202020204" pitchFamily="34" charset="0"/>
              </a:rPr>
              <a:t>Inclusion of patient-partnered knowledge mobilization tools</a:t>
            </a:r>
            <a:br>
              <a:rPr lang="en-CA" sz="2800" dirty="0">
                <a:latin typeface="Aptos" panose="020B0004020202020204" pitchFamily="34" charset="0"/>
              </a:rPr>
            </a:br>
            <a:endParaRPr lang="en-CA" sz="2800" dirty="0">
              <a:latin typeface="Aptos" panose="020B0004020202020204" pitchFamily="34" charset="0"/>
            </a:endParaRPr>
          </a:p>
        </p:txBody>
      </p:sp>
    </p:spTree>
    <p:extLst>
      <p:ext uri="{BB962C8B-B14F-4D97-AF65-F5344CB8AC3E}">
        <p14:creationId xmlns:p14="http://schemas.microsoft.com/office/powerpoint/2010/main" val="825080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18BA-225F-71DA-D4AB-CB2D9DBF6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14ED-7858-2516-A41F-93DE38937502}"/>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E8D0ABB1-E9EF-AE77-E143-D4CFB4573EAA}"/>
              </a:ext>
            </a:extLst>
          </p:cNvPr>
          <p:cNvSpPr>
            <a:spLocks noGrp="1"/>
          </p:cNvSpPr>
          <p:nvPr>
            <p:ph type="body" idx="1"/>
          </p:nvPr>
        </p:nvSpPr>
        <p:spPr>
          <a:xfrm>
            <a:off x="574158" y="3508744"/>
            <a:ext cx="15651125" cy="5116031"/>
          </a:xfrm>
        </p:spPr>
        <p:txBody>
          <a:bodyPr>
            <a:normAutofit/>
          </a:bodyPr>
          <a:lstStyle/>
          <a:p>
            <a:pPr marL="82550" indent="0">
              <a:buNone/>
            </a:pPr>
            <a:endParaRPr lang="en-CA" sz="2800" b="1" dirty="0">
              <a:latin typeface="Aptos" panose="020B0004020202020204" pitchFamily="34" charset="0"/>
            </a:endParaRPr>
          </a:p>
          <a:p>
            <a:pPr marL="82550" indent="0">
              <a:buNone/>
            </a:pPr>
            <a:r>
              <a:rPr lang="en-CA" sz="2800" b="1" dirty="0">
                <a:latin typeface="Aptos" panose="020B0004020202020204" pitchFamily="34" charset="0"/>
              </a:rPr>
              <a:t>Expected Outcomes:</a:t>
            </a:r>
          </a:p>
          <a:p>
            <a:r>
              <a:rPr lang="en-CA" sz="2800" dirty="0">
                <a:latin typeface="Aptos" panose="020B0004020202020204" pitchFamily="34" charset="0"/>
              </a:rPr>
              <a:t>Increased primary are confidence and capacity in managing ME/CFS, POTS, FM</a:t>
            </a:r>
          </a:p>
          <a:p>
            <a:r>
              <a:rPr lang="en-CA" sz="2800" dirty="0">
                <a:latin typeface="Aptos" panose="020B0004020202020204" pitchFamily="34" charset="0"/>
              </a:rPr>
              <a:t>Evidence on tool uptake and impact</a:t>
            </a:r>
          </a:p>
          <a:p>
            <a:r>
              <a:rPr lang="en-CA" sz="2800" dirty="0">
                <a:latin typeface="Aptos" panose="020B0004020202020204" pitchFamily="34" charset="0"/>
              </a:rPr>
              <a:t>Sustainable dissemination infrastructure for future clinical tools</a:t>
            </a:r>
          </a:p>
          <a:p>
            <a:pPr marL="82550" indent="0">
              <a:buNone/>
            </a:pPr>
            <a:endParaRPr lang="en-CA" sz="2800" dirty="0">
              <a:latin typeface="Aptos" panose="020B0004020202020204" pitchFamily="34" charset="0"/>
            </a:endParaRPr>
          </a:p>
          <a:p>
            <a:pPr marL="82550" indent="0">
              <a:buNone/>
            </a:pPr>
            <a:r>
              <a:rPr lang="en-CA" sz="2800" b="1" dirty="0">
                <a:latin typeface="Aptos" panose="020B0004020202020204" pitchFamily="34" charset="0"/>
              </a:rPr>
              <a:t>Funding Sources</a:t>
            </a:r>
          </a:p>
          <a:p>
            <a:r>
              <a:rPr lang="en-CA" sz="2800" dirty="0">
                <a:latin typeface="Aptos" panose="020B0004020202020204" pitchFamily="34" charset="0"/>
              </a:rPr>
              <a:t>Primary Care Branch, Ministry of Health</a:t>
            </a:r>
          </a:p>
          <a:p>
            <a:r>
              <a:rPr lang="en-CA" sz="2800" dirty="0">
                <a:latin typeface="Aptos" panose="020B0004020202020204" pitchFamily="34" charset="0"/>
              </a:rPr>
              <a:t>CIHR Dissemination and Implementation Science Grant</a:t>
            </a:r>
          </a:p>
          <a:p>
            <a:r>
              <a:rPr lang="en-CA" sz="2800" dirty="0">
                <a:latin typeface="Aptos" panose="020B0004020202020204" pitchFamily="34" charset="0"/>
              </a:rPr>
              <a:t>Investigate other funding sources</a:t>
            </a:r>
          </a:p>
        </p:txBody>
      </p:sp>
    </p:spTree>
    <p:extLst>
      <p:ext uri="{BB962C8B-B14F-4D97-AF65-F5344CB8AC3E}">
        <p14:creationId xmlns:p14="http://schemas.microsoft.com/office/powerpoint/2010/main" val="170970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4A196-4AF7-557D-12B2-3FAFDFE1B4D3}"/>
              </a:ext>
            </a:extLst>
          </p:cNvPr>
          <p:cNvSpPr>
            <a:spLocks noGrp="1"/>
          </p:cNvSpPr>
          <p:nvPr>
            <p:ph type="title"/>
          </p:nvPr>
        </p:nvSpPr>
        <p:spPr/>
        <p:txBody>
          <a:bodyPr/>
          <a:lstStyle/>
          <a:p>
            <a:pPr algn="ctr"/>
            <a:br>
              <a:rPr lang="en-CA" sz="7200" dirty="0">
                <a:latin typeface="Aptos" panose="020B0004020202020204" pitchFamily="34" charset="0"/>
              </a:rPr>
            </a:br>
            <a:br>
              <a:rPr lang="en-CA" sz="7200" dirty="0">
                <a:latin typeface="Aptos" panose="020B0004020202020204" pitchFamily="34" charset="0"/>
              </a:rPr>
            </a:br>
            <a:br>
              <a:rPr lang="en-CA" sz="7200" dirty="0">
                <a:latin typeface="Aptos" panose="020B0004020202020204" pitchFamily="34" charset="0"/>
              </a:rPr>
            </a:br>
            <a:r>
              <a:rPr lang="en-CA" sz="7200" dirty="0">
                <a:latin typeface="Aptos" panose="020B0004020202020204" pitchFamily="34" charset="0"/>
              </a:rPr>
              <a:t>Questions</a:t>
            </a:r>
          </a:p>
        </p:txBody>
      </p:sp>
    </p:spTree>
    <p:extLst>
      <p:ext uri="{BB962C8B-B14F-4D97-AF65-F5344CB8AC3E}">
        <p14:creationId xmlns:p14="http://schemas.microsoft.com/office/powerpoint/2010/main" val="223208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4806-B104-376B-E45C-37CBD6597541}"/>
              </a:ext>
            </a:extLst>
          </p:cNvPr>
          <p:cNvSpPr>
            <a:spLocks noGrp="1"/>
          </p:cNvSpPr>
          <p:nvPr>
            <p:ph type="title"/>
          </p:nvPr>
        </p:nvSpPr>
        <p:spPr>
          <a:xfrm>
            <a:off x="1034175" y="724875"/>
            <a:ext cx="16775360" cy="1362000"/>
          </a:xfrm>
        </p:spPr>
        <p:txBody>
          <a:bodyPr/>
          <a:lstStyle/>
          <a:p>
            <a:r>
              <a:rPr lang="en-CA" dirty="0">
                <a:latin typeface="Aptos" panose="020B0004020202020204" pitchFamily="34" charset="0"/>
              </a:rPr>
              <a:t>2012-13:  Blueprint for OCEEH</a:t>
            </a:r>
          </a:p>
        </p:txBody>
      </p:sp>
      <p:sp>
        <p:nvSpPr>
          <p:cNvPr id="3" name="Text Placeholder 2">
            <a:extLst>
              <a:ext uri="{FF2B5EF4-FFF2-40B4-BE49-F238E27FC236}">
                <a16:creationId xmlns:a16="http://schemas.microsoft.com/office/drawing/2014/main" id="{901FCE12-4A4A-BF73-969D-BAC93EAA5173}"/>
              </a:ext>
            </a:extLst>
          </p:cNvPr>
          <p:cNvSpPr>
            <a:spLocks noGrp="1"/>
          </p:cNvSpPr>
          <p:nvPr>
            <p:ph type="body" idx="1"/>
          </p:nvPr>
        </p:nvSpPr>
        <p:spPr>
          <a:xfrm>
            <a:off x="1716675" y="4098674"/>
            <a:ext cx="15448378" cy="5279241"/>
          </a:xfrm>
        </p:spPr>
        <p:txBody>
          <a:bodyPr>
            <a:normAutofit/>
          </a:bodyPr>
          <a:lstStyle/>
          <a:p>
            <a:r>
              <a:rPr lang="en-US" sz="2800" dirty="0">
                <a:latin typeface="Aptos" panose="020B0004020202020204" pitchFamily="34" charset="0"/>
              </a:rPr>
              <a:t>The blueprint for this system, and supporting research documents, emerged from a two-year study process (2012-2013) funded by the Ministry of Health and the Ontario Trillium Foundation to develop a business case for an </a:t>
            </a:r>
            <a:r>
              <a:rPr lang="en-US" sz="2800" b="1" dirty="0">
                <a:latin typeface="Aptos" panose="020B0004020202020204" pitchFamily="34" charset="0"/>
              </a:rPr>
              <a:t>Ontario Centre of Excellence in Environmental Health. </a:t>
            </a:r>
          </a:p>
          <a:p>
            <a:endParaRPr lang="en-US" sz="2800" dirty="0">
              <a:latin typeface="Aptos" panose="020B0004020202020204" pitchFamily="34" charset="0"/>
            </a:endParaRPr>
          </a:p>
          <a:p>
            <a:r>
              <a:rPr lang="en-US" sz="2800" dirty="0">
                <a:latin typeface="Aptos" panose="020B0004020202020204" pitchFamily="34" charset="0"/>
              </a:rPr>
              <a:t>Patient experts from the ME and MCS communities played a leading role in that study, along with health economists, experts physicians, and senior health administrators. </a:t>
            </a:r>
          </a:p>
          <a:p>
            <a:endParaRPr lang="en-US" sz="2800" dirty="0">
              <a:latin typeface="Aptos" panose="020B0004020202020204" pitchFamily="34" charset="0"/>
            </a:endParaRPr>
          </a:p>
          <a:p>
            <a:r>
              <a:rPr lang="en-US" sz="2800" dirty="0">
                <a:latin typeface="Aptos" panose="020B0004020202020204" pitchFamily="34" charset="0"/>
              </a:rPr>
              <a:t>Its core recommendations for the 3-tiered system were reaffirmed in the final report of the Ontario Ministry</a:t>
            </a:r>
            <a:r>
              <a:rPr lang="ar-SA" sz="2800" dirty="0">
                <a:latin typeface="Aptos" panose="020B0004020202020204" pitchFamily="34" charset="0"/>
              </a:rPr>
              <a:t>’</a:t>
            </a:r>
            <a:r>
              <a:rPr lang="en-US" sz="2800" dirty="0">
                <a:latin typeface="Aptos" panose="020B0004020202020204" pitchFamily="34" charset="0"/>
              </a:rPr>
              <a:t>s Task Force on Environmental Health (2016-2018</a:t>
            </a:r>
            <a:endParaRPr lang="en-CA" sz="2800" dirty="0">
              <a:latin typeface="Aptos" panose="020B0004020202020204" pitchFamily="34" charset="0"/>
            </a:endParaRPr>
          </a:p>
        </p:txBody>
      </p:sp>
    </p:spTree>
    <p:extLst>
      <p:ext uri="{BB962C8B-B14F-4D97-AF65-F5344CB8AC3E}">
        <p14:creationId xmlns:p14="http://schemas.microsoft.com/office/powerpoint/2010/main" val="374399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3E46DCD-1F92-BF4F-0FDF-08903816C23C}"/>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0EF28EE1-8354-9C1A-4EBD-8CA2ADC0C919}"/>
              </a:ext>
            </a:extLst>
          </p:cNvPr>
          <p:cNvSpPr/>
          <p:nvPr/>
        </p:nvSpPr>
        <p:spPr>
          <a:xfrm>
            <a:off x="7889359" y="3080084"/>
            <a:ext cx="9622466"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r>
              <a:rPr lang="en-CA" sz="4800" b="1" dirty="0">
                <a:solidFill>
                  <a:srgbClr val="076BA1"/>
                </a:solidFill>
              </a:rPr>
              <a:t>A TOOLKIT FOR HOSPITAL PREPAREDNESS  TO ACCOMMODATE PATIENTS WITH THE DISABILITY OF MCS/TILT</a:t>
            </a:r>
            <a:endParaRPr lang="en-CA" sz="4800" dirty="0">
              <a:solidFill>
                <a:srgbClr val="076BA1"/>
              </a:solidFill>
            </a:endParaRPr>
          </a:p>
          <a:p>
            <a:pPr defTabSz="914445"/>
            <a:endParaRPr lang="en-US" sz="5400" b="1" dirty="0">
              <a:solidFill>
                <a:srgbClr val="186C8B"/>
              </a:solidFill>
              <a:latin typeface="CenturyGothic-Bold"/>
            </a:endParaRPr>
          </a:p>
          <a:p>
            <a:pPr defTabSz="914445"/>
            <a:r>
              <a:rPr lang="en-US" sz="5400" b="1" dirty="0">
                <a:solidFill>
                  <a:srgbClr val="186C8B"/>
                </a:solidFill>
                <a:latin typeface="CenturyGothic-Bold"/>
              </a:rPr>
              <a:t>Developed by Varda Burstyn</a:t>
            </a:r>
          </a:p>
        </p:txBody>
      </p:sp>
      <p:pic>
        <p:nvPicPr>
          <p:cNvPr id="6" name="Picture 5">
            <a:extLst>
              <a:ext uri="{FF2B5EF4-FFF2-40B4-BE49-F238E27FC236}">
                <a16:creationId xmlns:a16="http://schemas.microsoft.com/office/drawing/2014/main" id="{E743588F-2CB3-8533-2574-C789712C0CF8}"/>
              </a:ext>
            </a:extLst>
          </p:cNvPr>
          <p:cNvPicPr>
            <a:picLocks noChangeAspect="1"/>
          </p:cNvPicPr>
          <p:nvPr/>
        </p:nvPicPr>
        <p:blipFill>
          <a:blip r:embed="rId3"/>
          <a:stretch>
            <a:fillRect/>
          </a:stretch>
        </p:blipFill>
        <p:spPr>
          <a:xfrm rot="10800000" flipH="1">
            <a:off x="-1474989" y="649265"/>
            <a:ext cx="9033006" cy="6969173"/>
          </a:xfrm>
          <a:prstGeom prst="rect">
            <a:avLst/>
          </a:prstGeom>
        </p:spPr>
      </p:pic>
      <p:pic>
        <p:nvPicPr>
          <p:cNvPr id="3" name="Picture 2">
            <a:extLst>
              <a:ext uri="{FF2B5EF4-FFF2-40B4-BE49-F238E27FC236}">
                <a16:creationId xmlns:a16="http://schemas.microsoft.com/office/drawing/2014/main" id="{DD9098AA-EF48-F100-854C-AC4FA4A57BA8}"/>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2886300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DC7AE-09CF-0E43-820E-6B9D06856942}"/>
              </a:ext>
            </a:extLst>
          </p:cNvPr>
          <p:cNvSpPr>
            <a:spLocks noGrp="1"/>
          </p:cNvSpPr>
          <p:nvPr>
            <p:ph type="body" idx="1"/>
          </p:nvPr>
        </p:nvSpPr>
        <p:spPr>
          <a:xfrm>
            <a:off x="1507350" y="1890584"/>
            <a:ext cx="14562612" cy="7367367"/>
          </a:xfrm>
        </p:spPr>
        <p:txBody>
          <a:bodyPr>
            <a:normAutofit/>
          </a:bodyPr>
          <a:lstStyle/>
          <a:p>
            <a:endParaRPr lang="en-CA" dirty="0"/>
          </a:p>
          <a:p>
            <a:pPr>
              <a:buFont typeface="Arial" panose="020B0604020202020204" pitchFamily="34" charset="0"/>
              <a:buChar char="•"/>
            </a:pPr>
            <a:r>
              <a:rPr lang="en-CA" sz="3600" dirty="0">
                <a:latin typeface="Aptos" panose="020B0004020202020204" pitchFamily="34" charset="0"/>
              </a:rPr>
              <a:t>Most common</a:t>
            </a:r>
            <a:r>
              <a:rPr lang="en-CA" sz="3600" b="1" dirty="0">
                <a:latin typeface="Aptos" panose="020B0004020202020204" pitchFamily="34" charset="0"/>
              </a:rPr>
              <a:t>: MCS - multiple chemical sensitivity.</a:t>
            </a:r>
            <a:endParaRPr lang="en-CA" sz="3600" dirty="0">
              <a:latin typeface="Aptos" panose="020B0004020202020204" pitchFamily="34" charset="0"/>
            </a:endParaRPr>
          </a:p>
          <a:p>
            <a:pPr marL="596904" indent="-514350">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Ontario and federal governments</a:t>
            </a:r>
            <a:r>
              <a:rPr lang="en-CA" sz="3600" b="1" dirty="0">
                <a:latin typeface="Aptos" panose="020B0004020202020204" pitchFamily="34" charset="0"/>
              </a:rPr>
              <a:t>: ES - environmental sensitivities</a:t>
            </a:r>
            <a:r>
              <a:rPr lang="en-CA" sz="3600" dirty="0">
                <a:latin typeface="Aptos" panose="020B0004020202020204" pitchFamily="34" charset="0"/>
              </a:rPr>
              <a:t>. </a:t>
            </a:r>
          </a:p>
          <a:p>
            <a:pPr>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Environmental Health Center, Dallas and American Academy of Environmental Medicine: </a:t>
            </a:r>
            <a:r>
              <a:rPr lang="en-CA" sz="3600" b="1" dirty="0">
                <a:latin typeface="Aptos" panose="020B0004020202020204" pitchFamily="34" charset="0"/>
              </a:rPr>
              <a:t>EI - Environmental Illness</a:t>
            </a:r>
            <a:r>
              <a:rPr lang="en-CA" sz="3600" dirty="0">
                <a:latin typeface="Aptos" panose="020B0004020202020204" pitchFamily="34" charset="0"/>
              </a:rPr>
              <a:t>.</a:t>
            </a:r>
          </a:p>
          <a:p>
            <a:pPr>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View of chemical intolerance as psychological in nature: </a:t>
            </a:r>
            <a:r>
              <a:rPr lang="en-CA" sz="3600" b="1" dirty="0">
                <a:latin typeface="Aptos" panose="020B0004020202020204" pitchFamily="34" charset="0"/>
              </a:rPr>
              <a:t>IEI -</a:t>
            </a:r>
            <a:r>
              <a:rPr lang="en-CA" sz="3600" dirty="0">
                <a:latin typeface="Aptos" panose="020B0004020202020204" pitchFamily="34" charset="0"/>
              </a:rPr>
              <a:t> Idiopathic Environmental Intolerance.</a:t>
            </a:r>
          </a:p>
          <a:p>
            <a:pPr>
              <a:buFont typeface="Arial" panose="020B0604020202020204" pitchFamily="34" charset="0"/>
              <a:buChar char="•"/>
            </a:pPr>
            <a:endParaRPr lang="en-CA" sz="3600" dirty="0">
              <a:latin typeface="Aptos" panose="020B0004020202020204" pitchFamily="34" charset="0"/>
            </a:endParaRPr>
          </a:p>
          <a:p>
            <a:endParaRPr lang="en-CA" sz="3600" dirty="0">
              <a:latin typeface="Aptos" panose="020B0004020202020204" pitchFamily="34" charset="0"/>
            </a:endParaRPr>
          </a:p>
          <a:p>
            <a:endParaRPr lang="en-US" dirty="0"/>
          </a:p>
        </p:txBody>
      </p:sp>
      <p:sp>
        <p:nvSpPr>
          <p:cNvPr id="3" name="Title 2">
            <a:extLst>
              <a:ext uri="{FF2B5EF4-FFF2-40B4-BE49-F238E27FC236}">
                <a16:creationId xmlns:a16="http://schemas.microsoft.com/office/drawing/2014/main" id="{4184755B-9A81-AE4B-9C6D-5823BF930DE1}"/>
              </a:ext>
            </a:extLst>
          </p:cNvPr>
          <p:cNvSpPr>
            <a:spLocks noGrp="1"/>
          </p:cNvSpPr>
          <p:nvPr>
            <p:ph type="title"/>
          </p:nvPr>
        </p:nvSpPr>
        <p:spPr>
          <a:xfrm>
            <a:off x="1152300" y="649601"/>
            <a:ext cx="16221300" cy="1018562"/>
          </a:xfrm>
        </p:spPr>
        <p:txBody>
          <a:bodyPr/>
          <a:lstStyle/>
          <a:p>
            <a:r>
              <a:rPr lang="en-US" sz="4200" dirty="0">
                <a:solidFill>
                  <a:srgbClr val="7030A0"/>
                </a:solidFill>
                <a:latin typeface="Aptos" panose="020B0004020202020204" pitchFamily="34" charset="0"/>
              </a:rPr>
              <a:t>MULTIPLE NAMES AND WHY WE CHOSE MCS/TILT</a:t>
            </a:r>
          </a:p>
        </p:txBody>
      </p:sp>
    </p:spTree>
    <p:extLst>
      <p:ext uri="{BB962C8B-B14F-4D97-AF65-F5344CB8AC3E}">
        <p14:creationId xmlns:p14="http://schemas.microsoft.com/office/powerpoint/2010/main" val="2845953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39F4B9-26F6-0548-AA76-BC940EA7C3F1}"/>
              </a:ext>
            </a:extLst>
          </p:cNvPr>
          <p:cNvSpPr>
            <a:spLocks noGrp="1"/>
          </p:cNvSpPr>
          <p:nvPr>
            <p:ph type="body" idx="1"/>
          </p:nvPr>
        </p:nvSpPr>
        <p:spPr>
          <a:xfrm>
            <a:off x="1507349" y="1914526"/>
            <a:ext cx="12523748" cy="7343426"/>
          </a:xfrm>
        </p:spPr>
        <p:txBody>
          <a:bodyPr>
            <a:normAutofit/>
          </a:bodyPr>
          <a:lstStyle/>
          <a:p>
            <a:pPr>
              <a:buFont typeface="Arial" panose="020B0604020202020204" pitchFamily="34" charset="0"/>
              <a:buChar char="•"/>
            </a:pPr>
            <a:r>
              <a:rPr lang="en-CA" sz="3600" dirty="0">
                <a:solidFill>
                  <a:schemeClr val="tx1"/>
                </a:solidFill>
                <a:latin typeface="Aptos" panose="020B0004020202020204" pitchFamily="34" charset="0"/>
              </a:rPr>
              <a:t>Increasing use, much more specific: </a:t>
            </a:r>
            <a:r>
              <a:rPr lang="en-CA" sz="3600" i="1" dirty="0">
                <a:solidFill>
                  <a:schemeClr val="tx1"/>
                </a:solidFill>
                <a:latin typeface="Aptos" panose="020B0004020202020204" pitchFamily="34" charset="0"/>
              </a:rPr>
              <a:t>TILT, toxicant induced loss of tolerance</a:t>
            </a:r>
            <a:r>
              <a:rPr lang="en-CA" sz="3600" dirty="0">
                <a:solidFill>
                  <a:schemeClr val="tx1"/>
                </a:solidFill>
                <a:latin typeface="Aptos" panose="020B0004020202020204" pitchFamily="34" charset="0"/>
              </a:rPr>
              <a:t>. </a:t>
            </a:r>
          </a:p>
          <a:p>
            <a:pPr>
              <a:buFont typeface="Arial" panose="020B0604020202020204" pitchFamily="34" charset="0"/>
              <a:buChar char="•"/>
            </a:pPr>
            <a:endParaRPr lang="en-CA" sz="3600" dirty="0">
              <a:solidFill>
                <a:schemeClr val="tx1"/>
              </a:solidFill>
              <a:latin typeface="Aptos" panose="020B0004020202020204" pitchFamily="34" charset="0"/>
            </a:endParaRPr>
          </a:p>
          <a:p>
            <a:pPr>
              <a:buFont typeface="Arial" panose="020B0604020202020204" pitchFamily="34" charset="0"/>
              <a:buChar char="•"/>
            </a:pPr>
            <a:r>
              <a:rPr lang="en-CA" sz="3600" dirty="0">
                <a:solidFill>
                  <a:schemeClr val="tx1"/>
                </a:solidFill>
                <a:latin typeface="Aptos" panose="020B0004020202020204" pitchFamily="34" charset="0"/>
              </a:rPr>
              <a:t>Preferred term of an important team of physicians and researchers at the Hoffman Program for Chemical Intolerance at the University of Texas San Antonio Health Sciences Center.  They have been doing ground breaking research on (MCS)/TILT for the since the 1990s. </a:t>
            </a:r>
          </a:p>
          <a:p>
            <a:pPr>
              <a:buFont typeface="Arial" panose="020B0604020202020204" pitchFamily="34" charset="0"/>
              <a:buChar char="•"/>
            </a:pPr>
            <a:endParaRPr lang="en-CA" sz="3600" dirty="0">
              <a:solidFill>
                <a:schemeClr val="tx1"/>
              </a:solidFill>
              <a:latin typeface="Aptos" panose="020B0004020202020204" pitchFamily="34" charset="0"/>
            </a:endParaRPr>
          </a:p>
          <a:p>
            <a:pPr>
              <a:buFont typeface="Arial" panose="020B0604020202020204" pitchFamily="34" charset="0"/>
              <a:buChar char="•"/>
            </a:pPr>
            <a:r>
              <a:rPr lang="en-CA" sz="3600" u="sng" dirty="0">
                <a:solidFill>
                  <a:srgbClr val="7030A0"/>
                </a:solidFill>
                <a:latin typeface="Aptos" panose="020B0004020202020204" pitchFamily="34" charset="0"/>
              </a:rPr>
              <a:t>MCS/TILT is used in the toolkit.</a:t>
            </a:r>
          </a:p>
          <a:p>
            <a:endParaRPr lang="en-US" dirty="0"/>
          </a:p>
        </p:txBody>
      </p:sp>
      <p:sp>
        <p:nvSpPr>
          <p:cNvPr id="3" name="Title 2">
            <a:extLst>
              <a:ext uri="{FF2B5EF4-FFF2-40B4-BE49-F238E27FC236}">
                <a16:creationId xmlns:a16="http://schemas.microsoft.com/office/drawing/2014/main" id="{2947D134-EACB-3048-86BB-011A8D17F786}"/>
              </a:ext>
            </a:extLst>
          </p:cNvPr>
          <p:cNvSpPr>
            <a:spLocks noGrp="1"/>
          </p:cNvSpPr>
          <p:nvPr>
            <p:ph type="title"/>
          </p:nvPr>
        </p:nvSpPr>
        <p:spPr>
          <a:xfrm>
            <a:off x="1152300" y="649601"/>
            <a:ext cx="14335800" cy="1648757"/>
          </a:xfrm>
        </p:spPr>
        <p:txBody>
          <a:bodyPr/>
          <a:lstStyle/>
          <a:p>
            <a:r>
              <a:rPr lang="en-US" sz="4200" dirty="0">
                <a:solidFill>
                  <a:srgbClr val="7030A0"/>
                </a:solidFill>
                <a:latin typeface="Aptos" panose="020B0004020202020204" pitchFamily="34" charset="0"/>
              </a:rPr>
              <a:t>WHY WE ARE NOW USING THE TERM MCS/TILT</a:t>
            </a:r>
          </a:p>
        </p:txBody>
      </p:sp>
    </p:spTree>
    <p:extLst>
      <p:ext uri="{BB962C8B-B14F-4D97-AF65-F5344CB8AC3E}">
        <p14:creationId xmlns:p14="http://schemas.microsoft.com/office/powerpoint/2010/main" val="2536435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69A22-6873-754E-AD04-FED0CC07CB2B}"/>
              </a:ext>
            </a:extLst>
          </p:cNvPr>
          <p:cNvSpPr>
            <a:spLocks noGrp="1"/>
          </p:cNvSpPr>
          <p:nvPr>
            <p:ph type="body" idx="1"/>
          </p:nvPr>
        </p:nvSpPr>
        <p:spPr>
          <a:xfrm>
            <a:off x="1259120" y="2207740"/>
            <a:ext cx="14228981" cy="7024817"/>
          </a:xfrm>
        </p:spPr>
        <p:txBody>
          <a:bodyPr>
            <a:normAutofit lnSpcReduction="10000"/>
          </a:bodyPr>
          <a:lstStyle/>
          <a:p>
            <a:pPr marL="12701" indent="0">
              <a:buNone/>
            </a:pPr>
            <a:endParaRPr lang="en-US" dirty="0"/>
          </a:p>
          <a:p>
            <a:pPr>
              <a:buFont typeface="Arial" panose="020B0604020202020204" pitchFamily="34" charset="0"/>
              <a:buChar char="•"/>
            </a:pPr>
            <a:r>
              <a:rPr lang="en-US" sz="3900" dirty="0">
                <a:latin typeface="Aptos" panose="020B0004020202020204" pitchFamily="34" charset="0"/>
              </a:rPr>
              <a:t>Work with government in 2023-24 finally yielded a real product for ME, FM and POTS: primary care practice guidelines very useful for patients and physicians alike.</a:t>
            </a:r>
          </a:p>
          <a:p>
            <a:pPr>
              <a:buFont typeface="Arial" panose="020B0604020202020204" pitchFamily="34" charset="0"/>
              <a:buChar char="•"/>
            </a:pPr>
            <a:endParaRPr lang="en-US" sz="3900" dirty="0">
              <a:latin typeface="Aptos" panose="020B0004020202020204" pitchFamily="34" charset="0"/>
            </a:endParaRPr>
          </a:p>
          <a:p>
            <a:pPr>
              <a:buFont typeface="Arial" panose="020B0604020202020204" pitchFamily="34" charset="0"/>
              <a:buChar char="•"/>
            </a:pPr>
            <a:r>
              <a:rPr lang="en-US" sz="3900" dirty="0">
                <a:latin typeface="Aptos" panose="020B0004020202020204" pitchFamily="34" charset="0"/>
              </a:rPr>
              <a:t>These are multi-page tools, with detailed descriptions of symptoms, with acknowledgement of conditions as medical, physical conditions, with good guidance to physicians about important and necessary diagnostics, treatment and management.</a:t>
            </a:r>
          </a:p>
          <a:p>
            <a:pPr>
              <a:buFont typeface="Arial" panose="020B0604020202020204" pitchFamily="34" charset="0"/>
              <a:buChar char="•"/>
            </a:pPr>
            <a:endParaRPr lang="en-US" sz="3900" dirty="0">
              <a:latin typeface="Aptos" panose="020B0004020202020204" pitchFamily="34" charset="0"/>
            </a:endParaRPr>
          </a:p>
          <a:p>
            <a:pPr>
              <a:buFont typeface="Arial" panose="020B0604020202020204" pitchFamily="34" charset="0"/>
              <a:buChar char="•"/>
            </a:pPr>
            <a:r>
              <a:rPr lang="en-US" sz="3900" i="1" dirty="0">
                <a:solidFill>
                  <a:srgbClr val="7030A0"/>
                </a:solidFill>
                <a:latin typeface="Aptos" panose="020B0004020202020204" pitchFamily="34" charset="0"/>
              </a:rPr>
              <a:t>But CEP and </a:t>
            </a:r>
            <a:r>
              <a:rPr lang="en-US" sz="3900" i="1" dirty="0" err="1">
                <a:solidFill>
                  <a:srgbClr val="7030A0"/>
                </a:solidFill>
                <a:latin typeface="Aptos" panose="020B0004020202020204" pitchFamily="34" charset="0"/>
              </a:rPr>
              <a:t>MoH</a:t>
            </a:r>
            <a:r>
              <a:rPr lang="en-US" sz="3900" i="1" dirty="0">
                <a:solidFill>
                  <a:srgbClr val="7030A0"/>
                </a:solidFill>
                <a:latin typeface="Aptos" panose="020B0004020202020204" pitchFamily="34" charset="0"/>
              </a:rPr>
              <a:t> refused to create a similar tool for MCS.</a:t>
            </a:r>
          </a:p>
        </p:txBody>
      </p:sp>
      <p:sp>
        <p:nvSpPr>
          <p:cNvPr id="3" name="Title 2">
            <a:extLst>
              <a:ext uri="{FF2B5EF4-FFF2-40B4-BE49-F238E27FC236}">
                <a16:creationId xmlns:a16="http://schemas.microsoft.com/office/drawing/2014/main" id="{6A186DE3-F3CD-DB45-8E63-C1DE78B64926}"/>
              </a:ext>
            </a:extLst>
          </p:cNvPr>
          <p:cNvSpPr>
            <a:spLocks noGrp="1"/>
          </p:cNvSpPr>
          <p:nvPr>
            <p:ph type="title"/>
          </p:nvPr>
        </p:nvSpPr>
        <p:spPr>
          <a:xfrm>
            <a:off x="1152300" y="649601"/>
            <a:ext cx="14335800" cy="1481939"/>
          </a:xfrm>
        </p:spPr>
        <p:txBody>
          <a:bodyPr/>
          <a:lstStyle/>
          <a:p>
            <a:r>
              <a:rPr lang="en-US" sz="4200" dirty="0">
                <a:solidFill>
                  <a:srgbClr val="7030A0"/>
                </a:solidFill>
                <a:latin typeface="Aptos" panose="020B0004020202020204" pitchFamily="34" charset="0"/>
              </a:rPr>
              <a:t>Why CARENOW ONTARIO is initiating a coalition supporting safe care for MCS/TILT in hospitals (1)</a:t>
            </a:r>
          </a:p>
        </p:txBody>
      </p:sp>
    </p:spTree>
    <p:extLst>
      <p:ext uri="{BB962C8B-B14F-4D97-AF65-F5344CB8AC3E}">
        <p14:creationId xmlns:p14="http://schemas.microsoft.com/office/powerpoint/2010/main" val="1210960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A932F8-9887-084A-BBD7-7F3F9AE6407E}"/>
              </a:ext>
            </a:extLst>
          </p:cNvPr>
          <p:cNvSpPr>
            <a:spLocks noGrp="1"/>
          </p:cNvSpPr>
          <p:nvPr>
            <p:ph type="body" idx="1"/>
          </p:nvPr>
        </p:nvSpPr>
        <p:spPr>
          <a:xfrm>
            <a:off x="1507351" y="2428103"/>
            <a:ext cx="13320758" cy="6190736"/>
          </a:xfrm>
        </p:spPr>
        <p:txBody>
          <a:bodyPr>
            <a:normAutofit/>
          </a:bodyPr>
          <a:lstStyle/>
          <a:p>
            <a:pPr>
              <a:buFont typeface="Arial" panose="020B0604020202020204" pitchFamily="34" charset="0"/>
              <a:buChar char="•"/>
            </a:pPr>
            <a:r>
              <a:rPr lang="en-US" sz="3600" dirty="0">
                <a:latin typeface="Aptos" panose="020B0004020202020204" pitchFamily="34" charset="0"/>
              </a:rPr>
              <a:t>Instead, CEP-</a:t>
            </a:r>
            <a:r>
              <a:rPr lang="en-US" sz="3600" dirty="0" err="1">
                <a:latin typeface="Aptos" panose="020B0004020202020204" pitchFamily="34" charset="0"/>
              </a:rPr>
              <a:t>MoH</a:t>
            </a:r>
            <a:r>
              <a:rPr lang="en-US" sz="3600" dirty="0">
                <a:latin typeface="Aptos" panose="020B0004020202020204" pitchFamily="34" charset="0"/>
              </a:rPr>
              <a:t> produced a single paragraph of language that would have set back the cause of recognition and medical response by 40 years.</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Became clear that we needed to </a:t>
            </a:r>
            <a:r>
              <a:rPr lang="en-US" sz="3600" dirty="0">
                <a:solidFill>
                  <a:srgbClr val="7030A0"/>
                </a:solidFill>
                <a:latin typeface="Aptos" panose="020B0004020202020204" pitchFamily="34" charset="0"/>
              </a:rPr>
              <a:t>seek allies </a:t>
            </a:r>
            <a:r>
              <a:rPr lang="en-US" sz="3600" dirty="0">
                <a:latin typeface="Aptos" panose="020B0004020202020204" pitchFamily="34" charset="0"/>
              </a:rPr>
              <a:t>to find ways to bring about essential care </a:t>
            </a:r>
            <a:r>
              <a:rPr lang="en-US" sz="3600" dirty="0">
                <a:solidFill>
                  <a:srgbClr val="7030A0"/>
                </a:solidFill>
                <a:latin typeface="Aptos" panose="020B0004020202020204" pitchFamily="34" charset="0"/>
              </a:rPr>
              <a:t>directly from health providers as the next step</a:t>
            </a:r>
            <a:r>
              <a:rPr lang="en-US" sz="3600" dirty="0">
                <a:latin typeface="Aptos" panose="020B0004020202020204" pitchFamily="34" charset="0"/>
              </a:rPr>
              <a:t>. </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solidFill>
                  <a:srgbClr val="7030A0"/>
                </a:solidFill>
                <a:latin typeface="Aptos" panose="020B0004020202020204" pitchFamily="34" charset="0"/>
              </a:rPr>
              <a:t>The most urgent of needs among many urgent needs is safer care for MCS/TILT patients in hospitals. Why?</a:t>
            </a:r>
          </a:p>
        </p:txBody>
      </p:sp>
      <p:sp>
        <p:nvSpPr>
          <p:cNvPr id="3" name="Title 2">
            <a:extLst>
              <a:ext uri="{FF2B5EF4-FFF2-40B4-BE49-F238E27FC236}">
                <a16:creationId xmlns:a16="http://schemas.microsoft.com/office/drawing/2014/main" id="{BF64A2EC-DDC6-8B4A-97E6-FAE7AE9F7F1B}"/>
              </a:ext>
            </a:extLst>
          </p:cNvPr>
          <p:cNvSpPr>
            <a:spLocks noGrp="1"/>
          </p:cNvSpPr>
          <p:nvPr>
            <p:ph type="title"/>
          </p:nvPr>
        </p:nvSpPr>
        <p:spPr>
          <a:xfrm>
            <a:off x="1152300" y="649601"/>
            <a:ext cx="14335800" cy="1481940"/>
          </a:xfrm>
        </p:spPr>
        <p:txBody>
          <a:bodyPr/>
          <a:lstStyle/>
          <a:p>
            <a:r>
              <a:rPr lang="en-US" sz="4200" dirty="0">
                <a:solidFill>
                  <a:srgbClr val="7030A0"/>
                </a:solidFill>
                <a:latin typeface="Aptos" panose="020B0004020202020204" pitchFamily="34" charset="0"/>
              </a:rPr>
              <a:t>Why is CARENOW ONTARIO initiating a coalition supporting safe care for MCS/TILT in hospitals (2)</a:t>
            </a:r>
          </a:p>
        </p:txBody>
      </p:sp>
    </p:spTree>
    <p:extLst>
      <p:ext uri="{BB962C8B-B14F-4D97-AF65-F5344CB8AC3E}">
        <p14:creationId xmlns:p14="http://schemas.microsoft.com/office/powerpoint/2010/main" val="2078418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734D8-7E23-2A4E-BEBA-1224C00CEA49}"/>
              </a:ext>
            </a:extLst>
          </p:cNvPr>
          <p:cNvSpPr>
            <a:spLocks noGrp="1"/>
          </p:cNvSpPr>
          <p:nvPr>
            <p:ph type="body" idx="1"/>
          </p:nvPr>
        </p:nvSpPr>
        <p:spPr>
          <a:xfrm>
            <a:off x="1402574" y="2204653"/>
            <a:ext cx="13024196" cy="6329399"/>
          </a:xfrm>
        </p:spPr>
        <p:txBody>
          <a:bodyPr>
            <a:normAutofit/>
          </a:bodyPr>
          <a:lstStyle/>
          <a:p>
            <a:pPr>
              <a:buFont typeface="Arial" panose="020B0604020202020204" pitchFamily="34" charset="0"/>
              <a:buChar char="•"/>
            </a:pPr>
            <a:r>
              <a:rPr lang="en-US" sz="3600" dirty="0">
                <a:latin typeface="Aptos" panose="020B0004020202020204" pitchFamily="34" charset="0"/>
              </a:rPr>
              <a:t>If they absolutely must, people with MCS/TILT can avoid workplaces, stores, places of worship, study, recreation. </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But no one can avoid hospitals in emergencies or for critical acute care.</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At the same time… </a:t>
            </a:r>
          </a:p>
        </p:txBody>
      </p:sp>
      <p:sp>
        <p:nvSpPr>
          <p:cNvPr id="3" name="Title 2">
            <a:extLst>
              <a:ext uri="{FF2B5EF4-FFF2-40B4-BE49-F238E27FC236}">
                <a16:creationId xmlns:a16="http://schemas.microsoft.com/office/drawing/2014/main" id="{5B66974D-278A-294F-A321-95BA4EE4B039}"/>
              </a:ext>
            </a:extLst>
          </p:cNvPr>
          <p:cNvSpPr>
            <a:spLocks noGrp="1"/>
          </p:cNvSpPr>
          <p:nvPr>
            <p:ph type="title"/>
          </p:nvPr>
        </p:nvSpPr>
        <p:spPr>
          <a:xfrm>
            <a:off x="1745424" y="760811"/>
            <a:ext cx="14335800" cy="1278054"/>
          </a:xfrm>
        </p:spPr>
        <p:txBody>
          <a:bodyPr/>
          <a:lstStyle/>
          <a:p>
            <a:r>
              <a:rPr lang="en-US" sz="4200" dirty="0">
                <a:solidFill>
                  <a:srgbClr val="7030A0"/>
                </a:solidFill>
                <a:latin typeface="Aptos" panose="020B0004020202020204" pitchFamily="34" charset="0"/>
              </a:rPr>
              <a:t>PATIENTS CAN’T AVOID HOSPITALS AT CRUCIAL TIMES …</a:t>
            </a:r>
          </a:p>
        </p:txBody>
      </p:sp>
    </p:spTree>
    <p:extLst>
      <p:ext uri="{BB962C8B-B14F-4D97-AF65-F5344CB8AC3E}">
        <p14:creationId xmlns:p14="http://schemas.microsoft.com/office/powerpoint/2010/main" val="3270895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8582A-D97C-074D-817F-650702A42A6F}"/>
              </a:ext>
            </a:extLst>
          </p:cNvPr>
          <p:cNvSpPr>
            <a:spLocks noGrp="1"/>
          </p:cNvSpPr>
          <p:nvPr>
            <p:ph type="body" idx="1"/>
          </p:nvPr>
        </p:nvSpPr>
        <p:spPr>
          <a:xfrm>
            <a:off x="1507350" y="3280719"/>
            <a:ext cx="9187425" cy="6144048"/>
          </a:xfrm>
        </p:spPr>
        <p:txBody>
          <a:bodyPr/>
          <a:lstStyle/>
          <a:p>
            <a:pPr marL="12701" indent="0">
              <a:buNone/>
            </a:pPr>
            <a:endParaRPr lang="en-US" dirty="0"/>
          </a:p>
        </p:txBody>
      </p:sp>
      <p:sp>
        <p:nvSpPr>
          <p:cNvPr id="3" name="Title 2">
            <a:extLst>
              <a:ext uri="{FF2B5EF4-FFF2-40B4-BE49-F238E27FC236}">
                <a16:creationId xmlns:a16="http://schemas.microsoft.com/office/drawing/2014/main" id="{823EC9F7-318B-8C4B-9A0B-7DC8A32845C0}"/>
              </a:ext>
            </a:extLst>
          </p:cNvPr>
          <p:cNvSpPr>
            <a:spLocks noGrp="1"/>
          </p:cNvSpPr>
          <p:nvPr>
            <p:ph type="title"/>
          </p:nvPr>
        </p:nvSpPr>
        <p:spPr>
          <a:xfrm>
            <a:off x="1152300" y="649601"/>
            <a:ext cx="14335800" cy="1815573"/>
          </a:xfrm>
        </p:spPr>
        <p:txBody>
          <a:bodyPr/>
          <a:lstStyle/>
          <a:p>
            <a:r>
              <a:rPr lang="en-US" sz="4200" dirty="0">
                <a:solidFill>
                  <a:srgbClr val="7030A0"/>
                </a:solidFill>
                <a:latin typeface="Aptos" panose="020B0004020202020204" pitchFamily="34" charset="0"/>
              </a:rPr>
              <a:t>HOSPITALS WITHOUT AIR QUALITY ACCESIBILITY PROTOCOLS FOR MCS/TILT ARE LIKE HOSPITALS WITHOU RAMPS OR ELEVATORS FOR THE MOBILITY IMPAIRED</a:t>
            </a:r>
          </a:p>
        </p:txBody>
      </p:sp>
      <p:pic>
        <p:nvPicPr>
          <p:cNvPr id="4" name="Picture 3">
            <a:extLst>
              <a:ext uri="{FF2B5EF4-FFF2-40B4-BE49-F238E27FC236}">
                <a16:creationId xmlns:a16="http://schemas.microsoft.com/office/drawing/2014/main" id="{88E5AC68-CB0F-A444-BD02-46B43EF8EA37}"/>
              </a:ext>
            </a:extLst>
          </p:cNvPr>
          <p:cNvPicPr/>
          <p:nvPr/>
        </p:nvPicPr>
        <p:blipFill>
          <a:blip r:embed="rId2"/>
          <a:stretch>
            <a:fillRect/>
          </a:stretch>
        </p:blipFill>
        <p:spPr>
          <a:xfrm>
            <a:off x="1507350" y="3280720"/>
            <a:ext cx="9187425" cy="5977232"/>
          </a:xfrm>
          <a:prstGeom prst="rect">
            <a:avLst/>
          </a:prstGeom>
        </p:spPr>
      </p:pic>
    </p:spTree>
    <p:extLst>
      <p:ext uri="{BB962C8B-B14F-4D97-AF65-F5344CB8AC3E}">
        <p14:creationId xmlns:p14="http://schemas.microsoft.com/office/powerpoint/2010/main" val="1608442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E1A96-8C4C-EC4B-9D2D-A05CCFFD86A7}"/>
              </a:ext>
            </a:extLst>
          </p:cNvPr>
          <p:cNvSpPr>
            <a:spLocks noGrp="1"/>
          </p:cNvSpPr>
          <p:nvPr>
            <p:ph type="body" idx="1"/>
          </p:nvPr>
        </p:nvSpPr>
        <p:spPr>
          <a:xfrm>
            <a:off x="1012050" y="2372062"/>
            <a:ext cx="14321655" cy="5616146"/>
          </a:xfrm>
        </p:spPr>
        <p:txBody>
          <a:bodyPr>
            <a:noAutofit/>
          </a:bodyPr>
          <a:lstStyle/>
          <a:p>
            <a:pPr>
              <a:buFont typeface="Arial" panose="020B0604020202020204" pitchFamily="34" charset="0"/>
              <a:buChar char="•"/>
            </a:pPr>
            <a:r>
              <a:rPr lang="en-US" sz="3600" dirty="0">
                <a:latin typeface="Aptos" panose="020B0004020202020204" pitchFamily="34" charset="0"/>
              </a:rPr>
              <a:t>The impact of the negative synergy of chemicals ambient in hospital air (and embedded in materials), especially but not only in high traffic areas.</a:t>
            </a:r>
          </a:p>
          <a:p>
            <a:pPr>
              <a:buFont typeface="Arial" panose="020B0604020202020204" pitchFamily="34" charset="0"/>
              <a:buChar char="•"/>
            </a:pPr>
            <a:endParaRPr lang="en-CA" sz="18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This synergy can profoundly exacerbate existing and new symptoms; can threaten success of medical interventions; can set patients back years or permanently; can even threaten life itself. </a:t>
            </a:r>
          </a:p>
          <a:p>
            <a:pPr>
              <a:buFont typeface="Arial" panose="020B0604020202020204" pitchFamily="34" charset="0"/>
              <a:buChar char="•"/>
            </a:pPr>
            <a:endParaRPr lang="en-US" sz="18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The volatile organic compounds from problem chemicals can be measured by scientific devices; show their perception is not subjective; adverse health harms for everyone over time, even those not chemically intolerant.</a:t>
            </a:r>
            <a:endParaRPr lang="en-CA" sz="3600" dirty="0">
              <a:latin typeface="Aptos" panose="020B0004020202020204" pitchFamily="34" charset="0"/>
            </a:endParaRPr>
          </a:p>
        </p:txBody>
      </p:sp>
      <p:sp>
        <p:nvSpPr>
          <p:cNvPr id="3" name="Title 2">
            <a:extLst>
              <a:ext uri="{FF2B5EF4-FFF2-40B4-BE49-F238E27FC236}">
                <a16:creationId xmlns:a16="http://schemas.microsoft.com/office/drawing/2014/main" id="{1730E84A-D4C9-5442-BB01-14E8558113A1}"/>
              </a:ext>
            </a:extLst>
          </p:cNvPr>
          <p:cNvSpPr>
            <a:spLocks noGrp="1"/>
          </p:cNvSpPr>
          <p:nvPr>
            <p:ph type="title"/>
          </p:nvPr>
        </p:nvSpPr>
        <p:spPr>
          <a:xfrm>
            <a:off x="857025" y="667700"/>
            <a:ext cx="14335800" cy="1704362"/>
          </a:xfrm>
        </p:spPr>
        <p:txBody>
          <a:bodyPr/>
          <a:lstStyle/>
          <a:p>
            <a:r>
              <a:rPr lang="en-US" sz="4200" dirty="0">
                <a:solidFill>
                  <a:srgbClr val="7030A0"/>
                </a:solidFill>
                <a:latin typeface="Aptos" panose="020B0004020202020204" pitchFamily="34" charset="0"/>
              </a:rPr>
              <a:t>HOSPITALS ARE HIGH DANGER ZONES FOR PEOPLE WITH MCS/TILT DUE TO …</a:t>
            </a:r>
          </a:p>
        </p:txBody>
      </p:sp>
    </p:spTree>
    <p:extLst>
      <p:ext uri="{BB962C8B-B14F-4D97-AF65-F5344CB8AC3E}">
        <p14:creationId xmlns:p14="http://schemas.microsoft.com/office/powerpoint/2010/main" val="350124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11431-525A-F745-A301-5BBB44384FC2}"/>
              </a:ext>
            </a:extLst>
          </p:cNvPr>
          <p:cNvSpPr>
            <a:spLocks noGrp="1"/>
          </p:cNvSpPr>
          <p:nvPr>
            <p:ph type="body" idx="1"/>
          </p:nvPr>
        </p:nvSpPr>
        <p:spPr>
          <a:xfrm>
            <a:off x="974223" y="2362201"/>
            <a:ext cx="14335800" cy="6627341"/>
          </a:xfrm>
        </p:spPr>
        <p:txBody>
          <a:bodyPr>
            <a:normAutofit fontScale="92500" lnSpcReduction="10000"/>
          </a:bodyPr>
          <a:lstStyle/>
          <a:p>
            <a:pPr>
              <a:buFont typeface="Arial" panose="020B0604020202020204" pitchFamily="34" charset="0"/>
              <a:buChar char="•"/>
            </a:pPr>
            <a:r>
              <a:rPr lang="en-CA" sz="3900" b="1" dirty="0">
                <a:solidFill>
                  <a:srgbClr val="7030A0"/>
                </a:solidFill>
                <a:latin typeface="Aptos" panose="020B0004020202020204" pitchFamily="34" charset="0"/>
              </a:rPr>
              <a:t>Hand Sanitizers:</a:t>
            </a:r>
            <a:r>
              <a:rPr lang="en-CA" sz="3900" dirty="0">
                <a:solidFill>
                  <a:srgbClr val="7030A0"/>
                </a:solidFill>
                <a:latin typeface="Aptos" panose="020B0004020202020204" pitchFamily="34" charset="0"/>
              </a:rPr>
              <a:t>  </a:t>
            </a:r>
            <a:r>
              <a:rPr lang="en-CA" sz="3900" dirty="0">
                <a:latin typeface="Aptos" panose="020B0004020202020204" pitchFamily="34" charset="0"/>
              </a:rPr>
              <a:t>ethanol, isopropanol, or n-propanol (at least 60% alcohol) to kill germs; gelling agents (e.g. polyacrylate), emollients (e.g. glycerin or aloe </a:t>
            </a:r>
            <a:r>
              <a:rPr lang="en-CA" sz="3900" dirty="0" err="1">
                <a:latin typeface="Aptos" panose="020B0004020202020204" pitchFamily="34" charset="0"/>
              </a:rPr>
              <a:t>vera</a:t>
            </a:r>
            <a:r>
              <a:rPr lang="en-CA" sz="3900" dirty="0">
                <a:latin typeface="Aptos" panose="020B0004020202020204" pitchFamily="34" charset="0"/>
              </a:rPr>
              <a:t>), fragrances, sometimes colorants, sometimes. other antiseptics such as chlorhexidine or hydrogen peroxide. </a:t>
            </a:r>
          </a:p>
          <a:p>
            <a:pPr>
              <a:buFont typeface="Arial" panose="020B0604020202020204" pitchFamily="34" charset="0"/>
              <a:buChar char="•"/>
            </a:pPr>
            <a:endParaRPr lang="en-CA" sz="3900" b="1" dirty="0">
              <a:solidFill>
                <a:srgbClr val="7030A0"/>
              </a:solidFill>
              <a:latin typeface="Aptos" panose="020B0004020202020204" pitchFamily="34" charset="0"/>
            </a:endParaRPr>
          </a:p>
          <a:p>
            <a:pPr marL="12701" indent="0">
              <a:buNone/>
            </a:pPr>
            <a:r>
              <a:rPr lang="en-CA" sz="3900" b="1" dirty="0">
                <a:solidFill>
                  <a:srgbClr val="7030A0"/>
                </a:solidFill>
                <a:latin typeface="Aptos" panose="020B0004020202020204" pitchFamily="34" charset="0"/>
              </a:rPr>
              <a:t>	LITERATURE: MUCH WORSE SINCE COVID.</a:t>
            </a:r>
          </a:p>
          <a:p>
            <a:pPr>
              <a:buFont typeface="Arial" panose="020B0604020202020204" pitchFamily="34" charset="0"/>
              <a:buChar char="•"/>
            </a:pPr>
            <a:endParaRPr lang="en-CA" sz="3900" b="1" dirty="0">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Chlorine bleach: </a:t>
            </a:r>
            <a:r>
              <a:rPr lang="en-CA" sz="3900" dirty="0">
                <a:latin typeface="Aptos" panose="020B0004020202020204" pitchFamily="34" charset="0"/>
              </a:rPr>
              <a:t>Chlorinated cleaners can be extremely dangerous to people with MCS, and these are in very common use in many hospitals; have been stopped in many neo-natal, ICU and surgical wards; bad for everyone . </a:t>
            </a:r>
            <a:endParaRPr lang="en-CA" sz="3900" b="1" dirty="0">
              <a:latin typeface="Aptos" panose="020B0004020202020204" pitchFamily="34" charset="0"/>
            </a:endParaRPr>
          </a:p>
          <a:p>
            <a:pPr>
              <a:buFont typeface="Arial" panose="020B0604020202020204" pitchFamily="34" charset="0"/>
              <a:buChar char="•"/>
            </a:pPr>
            <a:endParaRPr lang="en-CA" sz="3900" b="1" dirty="0">
              <a:latin typeface="Aptos" panose="020B0004020202020204" pitchFamily="34" charset="0"/>
            </a:endParaRPr>
          </a:p>
          <a:p>
            <a:endParaRPr lang="en-US" dirty="0"/>
          </a:p>
        </p:txBody>
      </p:sp>
      <p:sp>
        <p:nvSpPr>
          <p:cNvPr id="3" name="Title 2">
            <a:extLst>
              <a:ext uri="{FF2B5EF4-FFF2-40B4-BE49-F238E27FC236}">
                <a16:creationId xmlns:a16="http://schemas.microsoft.com/office/drawing/2014/main" id="{E38B6088-9582-A242-AE43-5FE0134C3BC9}"/>
              </a:ext>
            </a:extLst>
          </p:cNvPr>
          <p:cNvSpPr>
            <a:spLocks noGrp="1"/>
          </p:cNvSpPr>
          <p:nvPr>
            <p:ph type="title"/>
          </p:nvPr>
        </p:nvSpPr>
        <p:spPr>
          <a:xfrm>
            <a:off x="1152300" y="649601"/>
            <a:ext cx="14335800" cy="1426335"/>
          </a:xfrm>
        </p:spPr>
        <p:txBody>
          <a:bodyPr/>
          <a:lstStyle/>
          <a:p>
            <a:r>
              <a:rPr lang="en-CA" sz="4200" dirty="0">
                <a:solidFill>
                  <a:srgbClr val="7030A0"/>
                </a:solidFill>
                <a:latin typeface="Aptos" panose="020B0004020202020204" pitchFamily="34" charset="0"/>
              </a:rPr>
              <a:t>WHAT ARE THE MAIN CHEMICAL CULPRITS IN THIS </a:t>
            </a:r>
            <a:br>
              <a:rPr lang="en-CA" sz="4200" dirty="0">
                <a:solidFill>
                  <a:srgbClr val="7030A0"/>
                </a:solidFill>
                <a:latin typeface="Aptos" panose="020B0004020202020204" pitchFamily="34" charset="0"/>
              </a:rPr>
            </a:br>
            <a:r>
              <a:rPr lang="en-CA" sz="4200" dirty="0">
                <a:solidFill>
                  <a:srgbClr val="7030A0"/>
                </a:solidFill>
                <a:latin typeface="Aptos" panose="020B0004020202020204" pitchFamily="34" charset="0"/>
              </a:rPr>
              <a:t>NEGATIVE SYNERGY? (1)</a:t>
            </a:r>
            <a:br>
              <a:rPr lang="en-CA" dirty="0"/>
            </a:br>
            <a:endParaRPr lang="en-US" sz="4200" dirty="0"/>
          </a:p>
        </p:txBody>
      </p:sp>
    </p:spTree>
    <p:extLst>
      <p:ext uri="{BB962C8B-B14F-4D97-AF65-F5344CB8AC3E}">
        <p14:creationId xmlns:p14="http://schemas.microsoft.com/office/powerpoint/2010/main" val="1479073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06513-E807-5A43-A38E-0EB2C171A8CF}"/>
              </a:ext>
            </a:extLst>
          </p:cNvPr>
          <p:cNvSpPr>
            <a:spLocks noGrp="1"/>
          </p:cNvSpPr>
          <p:nvPr>
            <p:ph type="body" idx="1"/>
          </p:nvPr>
        </p:nvSpPr>
        <p:spPr>
          <a:xfrm>
            <a:off x="1590676" y="2335427"/>
            <a:ext cx="13700810" cy="6524369"/>
          </a:xfrm>
        </p:spPr>
        <p:txBody>
          <a:bodyPr>
            <a:normAutofit fontScale="92500" lnSpcReduction="20000"/>
          </a:bodyPr>
          <a:lstStyle/>
          <a:p>
            <a:pPr>
              <a:buFont typeface="Arial" panose="020B0604020202020204" pitchFamily="34" charset="0"/>
              <a:buChar char="•"/>
            </a:pPr>
            <a:r>
              <a:rPr lang="en-CA" sz="3900" b="1" dirty="0">
                <a:solidFill>
                  <a:srgbClr val="7030A0"/>
                </a:solidFill>
                <a:latin typeface="Aptos" panose="020B0004020202020204" pitchFamily="34" charset="0"/>
              </a:rPr>
              <a:t>“FRAGRANCES”: </a:t>
            </a:r>
            <a:r>
              <a:rPr lang="en-CA" sz="3900" b="1" dirty="0">
                <a:latin typeface="Aptos" panose="020B0004020202020204" pitchFamily="34" charset="0"/>
              </a:rPr>
              <a:t>these are combinations made up of many other chemicals; i</a:t>
            </a:r>
            <a:r>
              <a:rPr lang="en-CA" sz="3900" dirty="0">
                <a:latin typeface="Aptos" panose="020B0004020202020204" pitchFamily="34" charset="0"/>
              </a:rPr>
              <a:t>n perfume and cologne, laundry, cleaning, sanitizing, grooming and medical products. </a:t>
            </a:r>
            <a:r>
              <a:rPr lang="en-CA" sz="3900" b="1" dirty="0">
                <a:solidFill>
                  <a:srgbClr val="7030A0"/>
                </a:solidFill>
                <a:latin typeface="Aptos" panose="020B0004020202020204" pitchFamily="34" charset="0"/>
              </a:rPr>
              <a:t>Contain many different chemicals such as acetone, ethyl acetate, benzaldehyde, formaldehyde (a known carcinogen and major MCS trigger) methylene chloride and phthalates. </a:t>
            </a:r>
          </a:p>
          <a:p>
            <a:pPr>
              <a:buFont typeface="Arial" panose="020B0604020202020204" pitchFamily="34" charset="0"/>
              <a:buChar char="•"/>
            </a:pPr>
            <a:endParaRPr lang="en-CA" sz="3900" dirty="0">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FLAME RETARDANTS: </a:t>
            </a:r>
            <a:r>
              <a:rPr lang="en-CA" sz="3900" b="1" dirty="0">
                <a:solidFill>
                  <a:schemeClr val="tx1"/>
                </a:solidFill>
                <a:latin typeface="Aptos" panose="020B0004020202020204" pitchFamily="34" charset="0"/>
              </a:rPr>
              <a:t>Include antimony trioxide, </a:t>
            </a:r>
            <a:r>
              <a:rPr lang="en-CA" sz="3900" b="1" dirty="0" err="1">
                <a:solidFill>
                  <a:schemeClr val="tx1"/>
                </a:solidFill>
                <a:latin typeface="Aptos" panose="020B0004020202020204" pitchFamily="34" charset="0"/>
              </a:rPr>
              <a:t>tetrabromobisphenol</a:t>
            </a:r>
            <a:r>
              <a:rPr lang="en-CA" sz="3900" b="1" dirty="0">
                <a:solidFill>
                  <a:schemeClr val="tx1"/>
                </a:solidFill>
                <a:latin typeface="Aptos" panose="020B0004020202020204" pitchFamily="34" charset="0"/>
              </a:rPr>
              <a:t> A (TBBPA), and ammonium polyphosphate (APP</a:t>
            </a:r>
            <a:r>
              <a:rPr lang="en-CA" sz="3900" dirty="0">
                <a:latin typeface="Aptos" panose="020B0004020202020204" pitchFamily="34" charset="0"/>
              </a:rPr>
              <a:t>). 4 classes : Brominated, chlorinated, Phosphorus-Based Flame and halogenated. Well established that </a:t>
            </a:r>
            <a:r>
              <a:rPr lang="en-CA" sz="3900" u="sng" dirty="0">
                <a:latin typeface="Aptos" panose="020B0004020202020204" pitchFamily="34" charset="0"/>
                <a:hlinkClick r:id="rId2"/>
              </a:rPr>
              <a:t>many of these chemical are associated with adverse health effects on humans and animals</a:t>
            </a:r>
            <a:r>
              <a:rPr lang="en-CA" sz="3900" dirty="0">
                <a:latin typeface="Aptos" panose="020B0004020202020204" pitchFamily="34" charset="0"/>
              </a:rPr>
              <a:t>. </a:t>
            </a:r>
          </a:p>
          <a:p>
            <a:pPr>
              <a:buFont typeface="Arial" panose="020B0604020202020204" pitchFamily="34" charset="0"/>
              <a:buChar char="•"/>
            </a:pPr>
            <a:endParaRPr lang="en-CA" sz="3600" b="1" dirty="0">
              <a:latin typeface="Aptos" panose="020B0004020202020204" pitchFamily="34" charset="0"/>
            </a:endParaRPr>
          </a:p>
          <a:p>
            <a:endParaRPr lang="en-CA" dirty="0"/>
          </a:p>
        </p:txBody>
      </p:sp>
      <p:sp>
        <p:nvSpPr>
          <p:cNvPr id="3" name="Title 2">
            <a:extLst>
              <a:ext uri="{FF2B5EF4-FFF2-40B4-BE49-F238E27FC236}">
                <a16:creationId xmlns:a16="http://schemas.microsoft.com/office/drawing/2014/main" id="{99AD837E-D9D8-D843-A641-0D903B92DACF}"/>
              </a:ext>
            </a:extLst>
          </p:cNvPr>
          <p:cNvSpPr>
            <a:spLocks noGrp="1"/>
          </p:cNvSpPr>
          <p:nvPr>
            <p:ph type="title"/>
          </p:nvPr>
        </p:nvSpPr>
        <p:spPr>
          <a:xfrm>
            <a:off x="1515809" y="649601"/>
            <a:ext cx="14335800" cy="1685826"/>
          </a:xfrm>
        </p:spPr>
        <p:txBody>
          <a:bodyPr/>
          <a:lstStyle/>
          <a:p>
            <a:r>
              <a:rPr lang="en-CA" sz="4200" dirty="0">
                <a:solidFill>
                  <a:srgbClr val="7030A0"/>
                </a:solidFill>
                <a:latin typeface="Aptos" panose="020B0004020202020204" pitchFamily="34" charset="0"/>
              </a:rPr>
              <a:t>WHAT ARE THE MAIN CHEMICAL CULPRITS IN THIS </a:t>
            </a:r>
            <a:br>
              <a:rPr lang="en-CA" sz="4200" dirty="0">
                <a:solidFill>
                  <a:srgbClr val="7030A0"/>
                </a:solidFill>
                <a:latin typeface="Aptos" panose="020B0004020202020204" pitchFamily="34" charset="0"/>
              </a:rPr>
            </a:br>
            <a:r>
              <a:rPr lang="en-CA" sz="4200" dirty="0">
                <a:solidFill>
                  <a:srgbClr val="7030A0"/>
                </a:solidFill>
                <a:latin typeface="Aptos" panose="020B0004020202020204" pitchFamily="34" charset="0"/>
              </a:rPr>
              <a:t>NEGATIVE SYNERGY? </a:t>
            </a:r>
            <a:endParaRPr lang="en-US" sz="4200" dirty="0">
              <a:solidFill>
                <a:srgbClr val="7030A0"/>
              </a:solidFill>
              <a:latin typeface="Aptos" panose="020B0004020202020204" pitchFamily="34" charset="0"/>
            </a:endParaRPr>
          </a:p>
        </p:txBody>
      </p:sp>
    </p:spTree>
    <p:extLst>
      <p:ext uri="{BB962C8B-B14F-4D97-AF65-F5344CB8AC3E}">
        <p14:creationId xmlns:p14="http://schemas.microsoft.com/office/powerpoint/2010/main" val="41646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EA80-DCE7-A1CF-9709-DA8F4EA8FC45}"/>
              </a:ext>
            </a:extLst>
          </p:cNvPr>
          <p:cNvSpPr>
            <a:spLocks noGrp="1"/>
          </p:cNvSpPr>
          <p:nvPr>
            <p:ph type="title"/>
          </p:nvPr>
        </p:nvSpPr>
        <p:spPr>
          <a:xfrm>
            <a:off x="406855" y="395266"/>
            <a:ext cx="17976838" cy="1362000"/>
          </a:xfrm>
        </p:spPr>
        <p:txBody>
          <a:bodyPr/>
          <a:lstStyle/>
          <a:p>
            <a:r>
              <a:rPr lang="en-CA" sz="6600" dirty="0">
                <a:latin typeface="Aptos" panose="020B0004020202020204" pitchFamily="34" charset="0"/>
              </a:rPr>
              <a:t>2013: blue print for Ontario Centre for Excellence in Environmental Health (OCEEH)</a:t>
            </a:r>
          </a:p>
        </p:txBody>
      </p:sp>
      <p:sp>
        <p:nvSpPr>
          <p:cNvPr id="3" name="Text Placeholder 2">
            <a:extLst>
              <a:ext uri="{FF2B5EF4-FFF2-40B4-BE49-F238E27FC236}">
                <a16:creationId xmlns:a16="http://schemas.microsoft.com/office/drawing/2014/main" id="{081F2707-096F-BAFF-574E-A902BBED8E6D}"/>
              </a:ext>
            </a:extLst>
          </p:cNvPr>
          <p:cNvSpPr>
            <a:spLocks noGrp="1"/>
          </p:cNvSpPr>
          <p:nvPr>
            <p:ph type="body" idx="1"/>
          </p:nvPr>
        </p:nvSpPr>
        <p:spPr>
          <a:xfrm>
            <a:off x="850605" y="4098675"/>
            <a:ext cx="15207542" cy="5034692"/>
          </a:xfrm>
        </p:spPr>
        <p:txBody>
          <a:bodyPr/>
          <a:lstStyle/>
          <a:p>
            <a:pPr marL="82550" indent="0">
              <a:buNone/>
            </a:pPr>
            <a:r>
              <a:rPr lang="en-US" sz="2800" b="1" dirty="0">
                <a:latin typeface="Aptos" panose="020B0004020202020204" pitchFamily="34" charset="0"/>
              </a:rPr>
              <a:t>Recognition, Inclusion and Equity: Solutions for Ontarians with ES/MCS, ME/CFS and FM – The Business Case Proposal</a:t>
            </a:r>
            <a:r>
              <a:rPr lang="en-US" sz="2800" dirty="0">
                <a:latin typeface="Aptos" panose="020B0004020202020204" pitchFamily="34" charset="0"/>
              </a:rPr>
              <a:t> (Steering Committee of the OCEEH Business Case Project, 2013) </a:t>
            </a:r>
          </a:p>
          <a:p>
            <a:pPr marL="82550" indent="0">
              <a:buNone/>
            </a:pPr>
            <a:endParaRPr lang="en-US" sz="2800" dirty="0">
              <a:latin typeface="Aptos" panose="020B0004020202020204" pitchFamily="34" charset="0"/>
            </a:endParaRPr>
          </a:p>
          <a:p>
            <a:r>
              <a:rPr lang="en-US" sz="2800" dirty="0">
                <a:latin typeface="Aptos" panose="020B0004020202020204" pitchFamily="34" charset="0"/>
              </a:rPr>
              <a:t>sequenced, budgeted, costed plan that was developed from the three research documents written to inform the best design. </a:t>
            </a:r>
          </a:p>
          <a:p>
            <a:endParaRPr lang="en-US" sz="2800" dirty="0">
              <a:latin typeface="Aptos" panose="020B0004020202020204" pitchFamily="34" charset="0"/>
            </a:endParaRPr>
          </a:p>
          <a:p>
            <a:r>
              <a:rPr lang="en-US" sz="2800" dirty="0">
                <a:latin typeface="Aptos" panose="020B0004020202020204" pitchFamily="34" charset="0"/>
              </a:rPr>
              <a:t>made recommendations on the required programs, professionals, dedicated housing personnel, special safe-building specifications, education, training and public awareness programs – all as relevant today as they were nine years ago.</a:t>
            </a:r>
            <a:endParaRPr lang="en-CA" sz="2800" dirty="0">
              <a:latin typeface="Aptos" panose="020B0004020202020204" pitchFamily="34" charset="0"/>
            </a:endParaRPr>
          </a:p>
          <a:p>
            <a:endParaRPr lang="en-CA" sz="2800" dirty="0">
              <a:latin typeface="Aptos" panose="020B0004020202020204" pitchFamily="34" charset="0"/>
            </a:endParaRPr>
          </a:p>
          <a:p>
            <a:endParaRPr lang="en-CA" dirty="0"/>
          </a:p>
        </p:txBody>
      </p:sp>
    </p:spTree>
    <p:extLst>
      <p:ext uri="{BB962C8B-B14F-4D97-AF65-F5344CB8AC3E}">
        <p14:creationId xmlns:p14="http://schemas.microsoft.com/office/powerpoint/2010/main" val="73931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A01A4-84BE-7D4C-9F4A-7EBA3065B312}"/>
              </a:ext>
            </a:extLst>
          </p:cNvPr>
          <p:cNvSpPr>
            <a:spLocks noGrp="1"/>
          </p:cNvSpPr>
          <p:nvPr>
            <p:ph type="body" idx="1"/>
          </p:nvPr>
        </p:nvSpPr>
        <p:spPr>
          <a:xfrm>
            <a:off x="1028700" y="2520779"/>
            <a:ext cx="16602075" cy="6737172"/>
          </a:xfrm>
        </p:spPr>
        <p:txBody>
          <a:bodyPr>
            <a:normAutofit fontScale="92500" lnSpcReduction="10000"/>
          </a:bodyPr>
          <a:lstStyle/>
          <a:p>
            <a:pPr>
              <a:buFont typeface="Arial" panose="020B0604020202020204" pitchFamily="34" charset="0"/>
              <a:buChar char="•"/>
            </a:pPr>
            <a:r>
              <a:rPr lang="en-CA" sz="3900" b="1" dirty="0">
                <a:solidFill>
                  <a:srgbClr val="7030A0"/>
                </a:solidFill>
                <a:latin typeface="Aptos" panose="020B0004020202020204" pitchFamily="34" charset="0"/>
              </a:rPr>
              <a:t>Solvents and related products</a:t>
            </a:r>
            <a:r>
              <a:rPr lang="en-CA" sz="3900" dirty="0">
                <a:solidFill>
                  <a:srgbClr val="7030A0"/>
                </a:solidFill>
                <a:latin typeface="Aptos" panose="020B0004020202020204" pitchFamily="34" charset="0"/>
              </a:rPr>
              <a:t>: </a:t>
            </a:r>
            <a:r>
              <a:rPr lang="en-CA" sz="3900" dirty="0">
                <a:latin typeface="Aptos" panose="020B0004020202020204" pitchFamily="34" charset="0"/>
              </a:rPr>
              <a:t>Metallic and oil-based paints, thinners, certain types of varnishes, adhesives, formaldehyde and so forth. These can be extremely hazardous to MCS patients. It is well known that these types of chemicals even at relatively low concentrations are hazardous to everyone’s health; ambient and encountered when the hospital is undergoing renovations or in spaces newly renovated that are still “off-gassing.” </a:t>
            </a:r>
          </a:p>
          <a:p>
            <a:pPr>
              <a:buFont typeface="Arial" panose="020B0604020202020204" pitchFamily="34" charset="0"/>
              <a:buChar char="•"/>
            </a:pPr>
            <a:endParaRPr lang="en-CA" sz="3900" dirty="0">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Emissions from most computer printers</a:t>
            </a:r>
            <a:r>
              <a:rPr lang="en-CA" sz="3900" dirty="0">
                <a:solidFill>
                  <a:srgbClr val="7030A0"/>
                </a:solidFill>
                <a:latin typeface="Aptos" panose="020B0004020202020204" pitchFamily="34" charset="0"/>
              </a:rPr>
              <a:t>: </a:t>
            </a:r>
            <a:r>
              <a:rPr lang="en-CA" sz="3900" dirty="0">
                <a:latin typeface="Aptos" panose="020B0004020202020204" pitchFamily="34" charset="0"/>
              </a:rPr>
              <a:t>Most inks still utilize petrochemical materials. The majority still emit microscopic nanoparticles that waft from laser printers. In animal models, have been found to make significant changes in genetic and metabolic profiles in ways that make disease more likely. Such emissions may be found in many places and clearly become part of the ambient atmosphere.</a:t>
            </a:r>
          </a:p>
          <a:p>
            <a:endParaRPr lang="en-US" dirty="0">
              <a:solidFill>
                <a:srgbClr val="E4E4E4"/>
              </a:solidFill>
            </a:endParaRPr>
          </a:p>
        </p:txBody>
      </p:sp>
      <p:sp>
        <p:nvSpPr>
          <p:cNvPr id="3" name="Title 2">
            <a:extLst>
              <a:ext uri="{FF2B5EF4-FFF2-40B4-BE49-F238E27FC236}">
                <a16:creationId xmlns:a16="http://schemas.microsoft.com/office/drawing/2014/main" id="{32D5E862-5721-5445-A369-19CD7900D3A8}"/>
              </a:ext>
            </a:extLst>
          </p:cNvPr>
          <p:cNvSpPr>
            <a:spLocks noGrp="1"/>
          </p:cNvSpPr>
          <p:nvPr>
            <p:ph type="title"/>
          </p:nvPr>
        </p:nvSpPr>
        <p:spPr>
          <a:xfrm>
            <a:off x="1152300" y="649601"/>
            <a:ext cx="14335800" cy="1444871"/>
          </a:xfrm>
        </p:spPr>
        <p:txBody>
          <a:bodyPr/>
          <a:lstStyle/>
          <a:p>
            <a:r>
              <a:rPr lang="en-CA" sz="4200" dirty="0">
                <a:solidFill>
                  <a:srgbClr val="7030A0"/>
                </a:solidFill>
                <a:latin typeface="Aptos" panose="020B0004020202020204" pitchFamily="34" charset="0"/>
              </a:rPr>
              <a:t>WHAT ARE THE MAIN CHEMICAL CULPRITS IN THIS </a:t>
            </a:r>
            <a:br>
              <a:rPr lang="en-CA" sz="4200" dirty="0">
                <a:solidFill>
                  <a:srgbClr val="7030A0"/>
                </a:solidFill>
                <a:latin typeface="Aptos" panose="020B0004020202020204" pitchFamily="34" charset="0"/>
              </a:rPr>
            </a:br>
            <a:r>
              <a:rPr lang="en-CA" sz="4200" dirty="0">
                <a:solidFill>
                  <a:srgbClr val="7030A0"/>
                </a:solidFill>
                <a:latin typeface="Aptos" panose="020B0004020202020204" pitchFamily="34" charset="0"/>
              </a:rPr>
              <a:t>NEGATIVE SYNERGY? (3)</a:t>
            </a:r>
            <a:endParaRPr lang="en-US" sz="4200" dirty="0">
              <a:solidFill>
                <a:srgbClr val="7030A0"/>
              </a:solidFill>
              <a:latin typeface="Aptos" panose="020B0004020202020204" pitchFamily="34" charset="0"/>
            </a:endParaRPr>
          </a:p>
        </p:txBody>
      </p:sp>
    </p:spTree>
    <p:extLst>
      <p:ext uri="{BB962C8B-B14F-4D97-AF65-F5344CB8AC3E}">
        <p14:creationId xmlns:p14="http://schemas.microsoft.com/office/powerpoint/2010/main" val="2832250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8C1F-55B3-9847-9629-8BAF421DD9AC}"/>
              </a:ext>
            </a:extLst>
          </p:cNvPr>
          <p:cNvSpPr>
            <a:spLocks noGrp="1"/>
          </p:cNvSpPr>
          <p:nvPr>
            <p:ph type="title"/>
          </p:nvPr>
        </p:nvSpPr>
        <p:spPr/>
        <p:txBody>
          <a:bodyPr/>
          <a:lstStyle/>
          <a:p>
            <a:r>
              <a:rPr lang="en-US" sz="4200" dirty="0">
                <a:latin typeface="Aptos" panose="020B0004020202020204" pitchFamily="34" charset="0"/>
              </a:rPr>
              <a:t>LESSONS LEARNED OVER 25 YEARS OF TRYING</a:t>
            </a:r>
          </a:p>
        </p:txBody>
      </p:sp>
      <p:sp>
        <p:nvSpPr>
          <p:cNvPr id="3" name="Text Placeholder 2">
            <a:extLst>
              <a:ext uri="{FF2B5EF4-FFF2-40B4-BE49-F238E27FC236}">
                <a16:creationId xmlns:a16="http://schemas.microsoft.com/office/drawing/2014/main" id="{1CEDAEF4-79E6-954D-9C77-1977A2DEA3B5}"/>
              </a:ext>
            </a:extLst>
          </p:cNvPr>
          <p:cNvSpPr>
            <a:spLocks noGrp="1"/>
          </p:cNvSpPr>
          <p:nvPr>
            <p:ph type="body" idx="1"/>
          </p:nvPr>
        </p:nvSpPr>
        <p:spPr>
          <a:xfrm>
            <a:off x="1034175" y="3543300"/>
            <a:ext cx="15628911" cy="5965224"/>
          </a:xfrm>
        </p:spPr>
        <p:txBody>
          <a:bodyPr>
            <a:normAutofit/>
          </a:bodyPr>
          <a:lstStyle/>
          <a:p>
            <a:pPr marL="82554" indent="0">
              <a:buNone/>
            </a:pPr>
            <a:r>
              <a:rPr lang="en-CA" sz="3600" b="1" dirty="0">
                <a:latin typeface="Aptos" panose="020B0004020202020204" pitchFamily="34" charset="0"/>
              </a:rPr>
              <a:t>SAFER PATIENT CARE REQUIRES HOSPITAL ACTION THAT CAN’T EASILY BE ORGANIZED ON THE SPOT</a:t>
            </a:r>
          </a:p>
          <a:p>
            <a:pPr marL="82554" indent="0">
              <a:buNone/>
            </a:pPr>
            <a:endParaRPr lang="en-CA" sz="3600" dirty="0">
              <a:latin typeface="Aptos" panose="020B0004020202020204" pitchFamily="34" charset="0"/>
            </a:endParaRPr>
          </a:p>
          <a:p>
            <a:r>
              <a:rPr lang="en-CA" sz="3600" b="1" dirty="0">
                <a:solidFill>
                  <a:srgbClr val="7030A0"/>
                </a:solidFill>
                <a:latin typeface="Aptos" panose="020B0004020202020204" pitchFamily="34" charset="0"/>
              </a:rPr>
              <a:t>Individual patients can’t win this on their own because the special measures needed are usually received as disruptive when not negotiated in advance. </a:t>
            </a:r>
            <a:r>
              <a:rPr lang="en-CA" sz="3600" b="1" i="1" dirty="0">
                <a:solidFill>
                  <a:srgbClr val="7030A0"/>
                </a:solidFill>
                <a:latin typeface="Aptos" panose="020B0004020202020204" pitchFamily="34" charset="0"/>
              </a:rPr>
              <a:t>Emergencies don’t allow for pre-negotiation</a:t>
            </a:r>
            <a:r>
              <a:rPr lang="en-CA" sz="3600" b="1" dirty="0">
                <a:solidFill>
                  <a:srgbClr val="7030A0"/>
                </a:solidFill>
                <a:latin typeface="Aptos" panose="020B0004020202020204" pitchFamily="34" charset="0"/>
              </a:rPr>
              <a:t>.</a:t>
            </a:r>
          </a:p>
          <a:p>
            <a:endParaRPr lang="en-CA" sz="3600" b="1" dirty="0">
              <a:solidFill>
                <a:srgbClr val="7030A0"/>
              </a:solidFill>
              <a:latin typeface="Aptos" panose="020B0004020202020204" pitchFamily="34" charset="0"/>
            </a:endParaRPr>
          </a:p>
          <a:p>
            <a:r>
              <a:rPr lang="en-CA" sz="3600" b="1" dirty="0">
                <a:latin typeface="Aptos" panose="020B0004020202020204" pitchFamily="34" charset="0"/>
              </a:rPr>
              <a:t>Therefore </a:t>
            </a:r>
            <a:r>
              <a:rPr lang="en-CA" sz="3600" b="1" i="1" dirty="0">
                <a:latin typeface="Aptos" panose="020B0004020202020204" pitchFamily="34" charset="0"/>
              </a:rPr>
              <a:t>policy change establishing hospital preparedness is the key measure required for safer care that must be implemented across the board at the institutional level.</a:t>
            </a:r>
            <a:endParaRPr lang="en-CA" sz="3600" b="1" i="1" dirty="0">
              <a:solidFill>
                <a:srgbClr val="7030A0"/>
              </a:solidFill>
              <a:latin typeface="Aptos" panose="020B0004020202020204" pitchFamily="34" charset="0"/>
            </a:endParaRPr>
          </a:p>
          <a:p>
            <a:endParaRPr lang="en-CA" sz="3300" dirty="0"/>
          </a:p>
          <a:p>
            <a:endParaRPr lang="en-CA" sz="3300" dirty="0"/>
          </a:p>
          <a:p>
            <a:pPr marL="82554" indent="0">
              <a:buNone/>
            </a:pPr>
            <a:endParaRPr lang="en-US" dirty="0"/>
          </a:p>
        </p:txBody>
      </p:sp>
    </p:spTree>
    <p:extLst>
      <p:ext uri="{BB962C8B-B14F-4D97-AF65-F5344CB8AC3E}">
        <p14:creationId xmlns:p14="http://schemas.microsoft.com/office/powerpoint/2010/main" val="1955240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B4E2-FC91-7441-91EE-44FD61217360}"/>
              </a:ext>
            </a:extLst>
          </p:cNvPr>
          <p:cNvSpPr>
            <a:spLocks noGrp="1"/>
          </p:cNvSpPr>
          <p:nvPr>
            <p:ph type="title"/>
          </p:nvPr>
        </p:nvSpPr>
        <p:spPr/>
        <p:txBody>
          <a:bodyPr/>
          <a:lstStyle/>
          <a:p>
            <a:r>
              <a:rPr lang="en-US" sz="4200" dirty="0">
                <a:latin typeface="Aptos" panose="020B0004020202020204" pitchFamily="34" charset="0"/>
              </a:rPr>
              <a:t>LESSONS LEARNED OVER 25 YEARS OF TRYING – PREPAREDNESS IS CRITICAL</a:t>
            </a:r>
          </a:p>
        </p:txBody>
      </p:sp>
      <p:sp>
        <p:nvSpPr>
          <p:cNvPr id="3" name="Text Placeholder 2">
            <a:extLst>
              <a:ext uri="{FF2B5EF4-FFF2-40B4-BE49-F238E27FC236}">
                <a16:creationId xmlns:a16="http://schemas.microsoft.com/office/drawing/2014/main" id="{156552F3-E1CF-4748-BC8C-F638B15CBD50}"/>
              </a:ext>
            </a:extLst>
          </p:cNvPr>
          <p:cNvSpPr>
            <a:spLocks noGrp="1"/>
          </p:cNvSpPr>
          <p:nvPr>
            <p:ph type="body" idx="1"/>
          </p:nvPr>
        </p:nvSpPr>
        <p:spPr>
          <a:xfrm>
            <a:off x="1034176" y="3812924"/>
            <a:ext cx="13537742" cy="5114900"/>
          </a:xfrm>
        </p:spPr>
        <p:txBody>
          <a:bodyPr>
            <a:normAutofit lnSpcReduction="10000"/>
          </a:bodyPr>
          <a:lstStyle/>
          <a:p>
            <a:pPr>
              <a:buFont typeface="Arial" panose="020B0604020202020204" pitchFamily="34" charset="0"/>
              <a:buChar char="•"/>
            </a:pPr>
            <a:r>
              <a:rPr lang="en-CA" sz="3600" dirty="0">
                <a:latin typeface="Aptos" panose="020B0004020202020204" pitchFamily="34" charset="0"/>
              </a:rPr>
              <a:t>Need to bring about the adoption of a clear proposed </a:t>
            </a:r>
            <a:r>
              <a:rPr lang="en-CA" sz="3600" b="1" dirty="0">
                <a:solidFill>
                  <a:srgbClr val="7030A0"/>
                </a:solidFill>
                <a:latin typeface="Aptos" panose="020B0004020202020204" pitchFamily="34" charset="0"/>
              </a:rPr>
              <a:t>PREPAREDNESS PLAN </a:t>
            </a:r>
            <a:r>
              <a:rPr lang="en-CA" sz="3600" dirty="0">
                <a:latin typeface="Aptos" panose="020B0004020202020204" pitchFamily="34" charset="0"/>
              </a:rPr>
              <a:t>that helps hospitals be ready for MCS/TILT admission – emergency or elective -  such that MCS/TILT patient’s admission is not disruptive and so that these patient’s disability is accommodated. </a:t>
            </a:r>
          </a:p>
          <a:p>
            <a:pPr>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We can’t achieve this on our own. We need strong allies and a coalition behind the strategy for change and we need a step-wise strategy for achieving it.</a:t>
            </a:r>
          </a:p>
          <a:p>
            <a:endParaRPr lang="en-US" dirty="0"/>
          </a:p>
        </p:txBody>
      </p:sp>
    </p:spTree>
    <p:extLst>
      <p:ext uri="{BB962C8B-B14F-4D97-AF65-F5344CB8AC3E}">
        <p14:creationId xmlns:p14="http://schemas.microsoft.com/office/powerpoint/2010/main" val="861901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9728-1E4F-E941-9A95-BD75559CDC66}"/>
              </a:ext>
            </a:extLst>
          </p:cNvPr>
          <p:cNvSpPr>
            <a:spLocks noGrp="1"/>
          </p:cNvSpPr>
          <p:nvPr>
            <p:ph type="title"/>
          </p:nvPr>
        </p:nvSpPr>
        <p:spPr>
          <a:xfrm>
            <a:off x="1034175" y="724874"/>
            <a:ext cx="13823400" cy="1592018"/>
          </a:xfrm>
        </p:spPr>
        <p:txBody>
          <a:bodyPr/>
          <a:lstStyle/>
          <a:p>
            <a:r>
              <a:rPr lang="en-US" sz="4200" dirty="0">
                <a:latin typeface="Aptos" panose="020B0004020202020204" pitchFamily="34" charset="0"/>
              </a:rPr>
              <a:t>WE HAVE A DRAFT TOOLKIT THAT WE HAVE BEGUN TO SHARE WITH ALLIES</a:t>
            </a:r>
          </a:p>
        </p:txBody>
      </p:sp>
      <p:sp>
        <p:nvSpPr>
          <p:cNvPr id="3" name="Text Placeholder 2">
            <a:extLst>
              <a:ext uri="{FF2B5EF4-FFF2-40B4-BE49-F238E27FC236}">
                <a16:creationId xmlns:a16="http://schemas.microsoft.com/office/drawing/2014/main" id="{0A1A8298-B84F-EA49-8DBE-D46AF4CACC4F}"/>
              </a:ext>
            </a:extLst>
          </p:cNvPr>
          <p:cNvSpPr>
            <a:spLocks noGrp="1"/>
          </p:cNvSpPr>
          <p:nvPr>
            <p:ph type="body" idx="1"/>
          </p:nvPr>
        </p:nvSpPr>
        <p:spPr>
          <a:xfrm>
            <a:off x="926100" y="3574800"/>
            <a:ext cx="13407996" cy="5298639"/>
          </a:xfrm>
        </p:spPr>
        <p:txBody>
          <a:bodyPr>
            <a:normAutofit fontScale="85000" lnSpcReduction="10000"/>
          </a:bodyPr>
          <a:lstStyle/>
          <a:p>
            <a:pPr>
              <a:buFont typeface="Arial" panose="020B0604020202020204" pitchFamily="34" charset="0"/>
              <a:buChar char="•"/>
            </a:pPr>
            <a:r>
              <a:rPr lang="en-CA" sz="4200" dirty="0">
                <a:latin typeface="Aptos" panose="020B0004020202020204" pitchFamily="34" charset="0"/>
              </a:rPr>
              <a:t>Our plan addresses the many needs to achieve safer care in hospitals, part of a tool kit with a number of components that together explain and support the needed steps and demonstrate the benefits to hospitals of policy change and plan adoption.</a:t>
            </a:r>
          </a:p>
          <a:p>
            <a:pPr>
              <a:buFont typeface="Arial" panose="020B0604020202020204" pitchFamily="34" charset="0"/>
              <a:buChar char="•"/>
            </a:pPr>
            <a:endParaRPr lang="en-US" sz="4200" dirty="0">
              <a:latin typeface="Aptos" panose="020B0004020202020204" pitchFamily="34" charset="0"/>
            </a:endParaRPr>
          </a:p>
          <a:p>
            <a:pPr>
              <a:buFont typeface="Arial" panose="020B0604020202020204" pitchFamily="34" charset="0"/>
              <a:buChar char="•"/>
            </a:pPr>
            <a:r>
              <a:rPr lang="en-US" sz="4200" dirty="0">
                <a:latin typeface="Aptos" panose="020B0004020202020204" pitchFamily="34" charset="0"/>
              </a:rPr>
              <a:t>Varda Burstyn, who has been involved in this struggle since 2009 and is one of the two successful patients to have achieved policy change, has now drafted this 6-component toolkit, and we have begun reaching out to allies, </a:t>
            </a:r>
            <a:r>
              <a:rPr lang="en-US" sz="4200" dirty="0">
                <a:solidFill>
                  <a:srgbClr val="7030A0"/>
                </a:solidFill>
                <a:latin typeface="Aptos" panose="020B0004020202020204" pitchFamily="34" charset="0"/>
              </a:rPr>
              <a:t>starting with ARCH Disability Law</a:t>
            </a:r>
            <a:r>
              <a:rPr lang="en-US" sz="4200" dirty="0">
                <a:latin typeface="Aptos" panose="020B0004020202020204" pitchFamily="34" charset="0"/>
              </a:rPr>
              <a:t>.</a:t>
            </a:r>
          </a:p>
          <a:p>
            <a:pPr>
              <a:buFont typeface="Arial" panose="020B0604020202020204" pitchFamily="34" charset="0"/>
              <a:buChar char="•"/>
            </a:pPr>
            <a:endParaRPr lang="en-US" sz="4200" dirty="0">
              <a:latin typeface="Aptos" panose="020B00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1733400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0F33-5688-2649-8EC3-DB83CBE9245E}"/>
              </a:ext>
            </a:extLst>
          </p:cNvPr>
          <p:cNvSpPr>
            <a:spLocks noGrp="1"/>
          </p:cNvSpPr>
          <p:nvPr>
            <p:ph type="title"/>
          </p:nvPr>
        </p:nvSpPr>
        <p:spPr>
          <a:xfrm>
            <a:off x="1034175" y="724875"/>
            <a:ext cx="13823400" cy="1552887"/>
          </a:xfrm>
        </p:spPr>
        <p:txBody>
          <a:bodyPr/>
          <a:lstStyle/>
          <a:p>
            <a:r>
              <a:rPr lang="en-US" sz="4200" dirty="0">
                <a:latin typeface="Aptos" panose="020B0004020202020204" pitchFamily="34" charset="0"/>
              </a:rPr>
              <a:t>The wording on the cover page for the toolkit document says it all: </a:t>
            </a:r>
          </a:p>
        </p:txBody>
      </p:sp>
      <p:sp>
        <p:nvSpPr>
          <p:cNvPr id="3" name="Text Placeholder 2">
            <a:extLst>
              <a:ext uri="{FF2B5EF4-FFF2-40B4-BE49-F238E27FC236}">
                <a16:creationId xmlns:a16="http://schemas.microsoft.com/office/drawing/2014/main" id="{4D7736DE-5150-944A-BFEE-F2199B027422}"/>
              </a:ext>
            </a:extLst>
          </p:cNvPr>
          <p:cNvSpPr>
            <a:spLocks noGrp="1"/>
          </p:cNvSpPr>
          <p:nvPr>
            <p:ph type="body" idx="1"/>
          </p:nvPr>
        </p:nvSpPr>
        <p:spPr>
          <a:xfrm>
            <a:off x="2335821" y="3466073"/>
            <a:ext cx="10494354" cy="4468254"/>
          </a:xfrm>
        </p:spPr>
        <p:txBody>
          <a:bodyPr/>
          <a:lstStyle/>
          <a:p>
            <a:pPr marL="82554" indent="0" algn="ctr">
              <a:buNone/>
            </a:pPr>
            <a:r>
              <a:rPr lang="en-CA" sz="2700" b="1" dirty="0">
                <a:solidFill>
                  <a:srgbClr val="C00000"/>
                </a:solidFill>
              </a:rPr>
              <a:t>GREATER SAFETY AND MEANINGFUL ACCESSIBLITY ACCESSIBILITY</a:t>
            </a:r>
            <a:endParaRPr lang="en-CA" sz="2700" dirty="0">
              <a:solidFill>
                <a:srgbClr val="C00000"/>
              </a:solidFill>
            </a:endParaRPr>
          </a:p>
          <a:p>
            <a:endParaRPr lang="en-US" dirty="0"/>
          </a:p>
        </p:txBody>
      </p:sp>
      <p:pic>
        <p:nvPicPr>
          <p:cNvPr id="4" name="Picture 3">
            <a:extLst>
              <a:ext uri="{FF2B5EF4-FFF2-40B4-BE49-F238E27FC236}">
                <a16:creationId xmlns:a16="http://schemas.microsoft.com/office/drawing/2014/main" id="{DCD2ECDE-744F-3E42-9E5B-68D29260FCBF}"/>
              </a:ext>
            </a:extLst>
          </p:cNvPr>
          <p:cNvPicPr/>
          <p:nvPr/>
        </p:nvPicPr>
        <p:blipFill>
          <a:blip r:embed="rId2"/>
          <a:stretch>
            <a:fillRect/>
          </a:stretch>
        </p:blipFill>
        <p:spPr>
          <a:xfrm>
            <a:off x="4388336" y="3997004"/>
            <a:ext cx="6834174" cy="4213413"/>
          </a:xfrm>
          <a:prstGeom prst="rect">
            <a:avLst/>
          </a:prstGeom>
        </p:spPr>
      </p:pic>
      <p:sp>
        <p:nvSpPr>
          <p:cNvPr id="5" name="TextBox 4">
            <a:extLst>
              <a:ext uri="{FF2B5EF4-FFF2-40B4-BE49-F238E27FC236}">
                <a16:creationId xmlns:a16="http://schemas.microsoft.com/office/drawing/2014/main" id="{109F5AB5-9F46-7F4B-B27A-C3CA63069DD5}"/>
              </a:ext>
            </a:extLst>
          </p:cNvPr>
          <p:cNvSpPr txBox="1"/>
          <p:nvPr/>
        </p:nvSpPr>
        <p:spPr>
          <a:xfrm>
            <a:off x="4316994" y="8486507"/>
            <a:ext cx="7727565" cy="1384995"/>
          </a:xfrm>
          <a:prstGeom prst="rect">
            <a:avLst/>
          </a:prstGeom>
          <a:noFill/>
        </p:spPr>
        <p:txBody>
          <a:bodyPr wrap="none" rtlCol="0">
            <a:spAutoFit/>
          </a:bodyPr>
          <a:lstStyle/>
          <a:p>
            <a:pPr algn="ctr"/>
            <a:r>
              <a:rPr lang="en-CA" sz="2100" b="1" dirty="0">
                <a:solidFill>
                  <a:srgbClr val="2C94A1"/>
                </a:solidFill>
              </a:rPr>
              <a:t>A TOOLKIT FOR HOSPITAL  PREPAREDNESS</a:t>
            </a:r>
          </a:p>
          <a:p>
            <a:pPr algn="ctr"/>
            <a:r>
              <a:rPr lang="en-CA" sz="2100" b="1" dirty="0">
                <a:solidFill>
                  <a:srgbClr val="2C94A1"/>
                </a:solidFill>
              </a:rPr>
              <a:t>TO ACCOMMODATE PATIENTS </a:t>
            </a:r>
            <a:endParaRPr lang="en-CA" sz="2100" dirty="0">
              <a:solidFill>
                <a:srgbClr val="2C94A1"/>
              </a:solidFill>
            </a:endParaRPr>
          </a:p>
          <a:p>
            <a:pPr algn="ctr"/>
            <a:r>
              <a:rPr lang="en-CA" sz="2100" b="1" dirty="0">
                <a:solidFill>
                  <a:srgbClr val="2C94A1"/>
                </a:solidFill>
              </a:rPr>
              <a:t>WITH THE DISABILITY OF MCS/TILT</a:t>
            </a:r>
            <a:endParaRPr lang="en-CA" sz="2100" dirty="0">
              <a:solidFill>
                <a:srgbClr val="2C94A1"/>
              </a:solidFill>
            </a:endParaRPr>
          </a:p>
          <a:p>
            <a:endParaRPr lang="en-US" sz="2100" dirty="0"/>
          </a:p>
        </p:txBody>
      </p:sp>
    </p:spTree>
    <p:extLst>
      <p:ext uri="{BB962C8B-B14F-4D97-AF65-F5344CB8AC3E}">
        <p14:creationId xmlns:p14="http://schemas.microsoft.com/office/powerpoint/2010/main" val="1286316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9079-5B70-6A4E-ABA6-E021DC2D125D}"/>
              </a:ext>
            </a:extLst>
          </p:cNvPr>
          <p:cNvSpPr>
            <a:spLocks noGrp="1"/>
          </p:cNvSpPr>
          <p:nvPr>
            <p:ph type="title"/>
          </p:nvPr>
        </p:nvSpPr>
        <p:spPr/>
        <p:txBody>
          <a:bodyPr/>
          <a:lstStyle/>
          <a:p>
            <a:r>
              <a:rPr lang="en-CA" sz="4200" dirty="0">
                <a:latin typeface="Aptos" panose="020B0004020202020204" pitchFamily="34" charset="0"/>
              </a:rPr>
              <a:t>THE 3 KEY PRINCIPLES FOR SAFER CARE AND HOSPITAL PREPAREDNESS PRESENT THROUGHOUT THE TOOLKIT</a:t>
            </a:r>
            <a:endParaRPr lang="en-US" sz="4200" dirty="0">
              <a:latin typeface="Aptos" panose="020B0004020202020204" pitchFamily="34" charset="0"/>
            </a:endParaRPr>
          </a:p>
        </p:txBody>
      </p:sp>
      <p:sp>
        <p:nvSpPr>
          <p:cNvPr id="3" name="Text Placeholder 2">
            <a:extLst>
              <a:ext uri="{FF2B5EF4-FFF2-40B4-BE49-F238E27FC236}">
                <a16:creationId xmlns:a16="http://schemas.microsoft.com/office/drawing/2014/main" id="{71277AAF-93CD-254C-BEF6-2EE67AC3B212}"/>
              </a:ext>
            </a:extLst>
          </p:cNvPr>
          <p:cNvSpPr>
            <a:spLocks noGrp="1"/>
          </p:cNvSpPr>
          <p:nvPr>
            <p:ph type="body" idx="1"/>
          </p:nvPr>
        </p:nvSpPr>
        <p:spPr>
          <a:xfrm>
            <a:off x="1034177" y="3762632"/>
            <a:ext cx="14720688" cy="5134232"/>
          </a:xfrm>
        </p:spPr>
        <p:txBody>
          <a:bodyPr>
            <a:normAutofit lnSpcReduction="10000"/>
          </a:bodyPr>
          <a:lstStyle/>
          <a:p>
            <a:pPr marL="768354" indent="-685800">
              <a:buFont typeface="+mj-lt"/>
              <a:buAutoNum type="arabicPeriod"/>
            </a:pPr>
            <a:r>
              <a:rPr lang="en-CA" sz="3600" b="1" dirty="0">
                <a:solidFill>
                  <a:srgbClr val="7030A0"/>
                </a:solidFill>
                <a:latin typeface="Aptos" panose="020B0004020202020204" pitchFamily="34" charset="0"/>
              </a:rPr>
              <a:t>THE DANGERS OF EXPOSURE  - </a:t>
            </a:r>
            <a:r>
              <a:rPr lang="en-CA" sz="3600" b="1" dirty="0">
                <a:solidFill>
                  <a:schemeClr val="tx1"/>
                </a:solidFill>
                <a:latin typeface="Aptos" panose="020B0004020202020204" pitchFamily="34" charset="0"/>
              </a:rPr>
              <a:t>what, where, impacts of types of chemicals</a:t>
            </a:r>
          </a:p>
          <a:p>
            <a:pPr marL="768354" indent="-685800">
              <a:buFont typeface="+mj-lt"/>
              <a:buAutoNum type="arabicPeriod"/>
            </a:pPr>
            <a:endParaRPr lang="en-CA" sz="3600" b="1" dirty="0">
              <a:latin typeface="Aptos" panose="020B0004020202020204" pitchFamily="34" charset="0"/>
            </a:endParaRPr>
          </a:p>
          <a:p>
            <a:pPr marL="768354" indent="-685800">
              <a:buFont typeface="+mj-lt"/>
              <a:buAutoNum type="arabicPeriod"/>
            </a:pPr>
            <a:r>
              <a:rPr lang="en-CA" sz="3600" b="1" dirty="0">
                <a:solidFill>
                  <a:srgbClr val="7030A0"/>
                </a:solidFill>
                <a:latin typeface="Aptos" panose="020B0004020202020204" pitchFamily="34" charset="0"/>
              </a:rPr>
              <a:t>THE PRACTICE OF AVOIDANCE - 2 ways to implement, both necessary</a:t>
            </a:r>
          </a:p>
          <a:p>
            <a:pPr lvl="2">
              <a:buFont typeface="Arial" panose="020B0604020202020204" pitchFamily="34" charset="0"/>
              <a:buChar char="•"/>
            </a:pPr>
            <a:r>
              <a:rPr lang="en-CA" sz="3600" dirty="0">
                <a:latin typeface="Aptos" panose="020B0004020202020204" pitchFamily="34" charset="0"/>
              </a:rPr>
              <a:t>Change the materials used</a:t>
            </a:r>
          </a:p>
          <a:p>
            <a:pPr lvl="2">
              <a:buFont typeface="Arial" panose="020B0604020202020204" pitchFamily="34" charset="0"/>
              <a:buChar char="•"/>
            </a:pPr>
            <a:r>
              <a:rPr lang="en-CA" sz="3600" dirty="0">
                <a:latin typeface="Aptos" panose="020B0004020202020204" pitchFamily="34" charset="0"/>
              </a:rPr>
              <a:t>Sequester the patient</a:t>
            </a:r>
          </a:p>
          <a:p>
            <a:pPr marL="82554" indent="0">
              <a:buNone/>
            </a:pPr>
            <a:r>
              <a:rPr lang="en-CA" sz="3600" dirty="0">
                <a:latin typeface="Aptos" panose="020B0004020202020204" pitchFamily="34" charset="0"/>
              </a:rPr>
              <a:t> </a:t>
            </a:r>
          </a:p>
          <a:p>
            <a:pPr marL="82554" indent="0">
              <a:buNone/>
            </a:pPr>
            <a:r>
              <a:rPr lang="en-US" sz="3600" b="1" dirty="0">
                <a:latin typeface="Aptos" panose="020B0004020202020204" pitchFamily="34" charset="0"/>
              </a:rPr>
              <a:t>3. </a:t>
            </a:r>
            <a:r>
              <a:rPr lang="en-US" sz="3600" b="1" dirty="0">
                <a:solidFill>
                  <a:srgbClr val="7030A0"/>
                </a:solidFill>
                <a:latin typeface="Aptos" panose="020B0004020202020204" pitchFamily="34" charset="0"/>
              </a:rPr>
              <a:t>THE STRATEGY OF PREPAREDNESS – in 5 action steps </a:t>
            </a:r>
            <a:endParaRPr lang="en-US" sz="3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4067444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80BF-1905-4045-BFE7-30F9C6FA2C73}"/>
              </a:ext>
            </a:extLst>
          </p:cNvPr>
          <p:cNvSpPr>
            <a:spLocks noGrp="1"/>
          </p:cNvSpPr>
          <p:nvPr>
            <p:ph type="title"/>
          </p:nvPr>
        </p:nvSpPr>
        <p:spPr>
          <a:xfrm>
            <a:off x="1034175" y="724874"/>
            <a:ext cx="16882350" cy="1944185"/>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a:t>
            </a:r>
          </a:p>
        </p:txBody>
      </p:sp>
      <p:sp>
        <p:nvSpPr>
          <p:cNvPr id="3" name="Text Placeholder 2">
            <a:extLst>
              <a:ext uri="{FF2B5EF4-FFF2-40B4-BE49-F238E27FC236}">
                <a16:creationId xmlns:a16="http://schemas.microsoft.com/office/drawing/2014/main" id="{AE3669CD-F45B-5B49-BFA2-06CED501DA0B}"/>
              </a:ext>
            </a:extLst>
          </p:cNvPr>
          <p:cNvSpPr>
            <a:spLocks noGrp="1"/>
          </p:cNvSpPr>
          <p:nvPr>
            <p:ph type="body" idx="1"/>
          </p:nvPr>
        </p:nvSpPr>
        <p:spPr>
          <a:xfrm>
            <a:off x="1034175" y="3441450"/>
            <a:ext cx="16291800" cy="6321675"/>
          </a:xfrm>
        </p:spPr>
        <p:txBody>
          <a:bodyPr>
            <a:normAutofit fontScale="85000" lnSpcReduction="10000"/>
          </a:bodyPr>
          <a:lstStyle/>
          <a:p>
            <a:pPr marL="854079" indent="-771525">
              <a:buAutoNum type="arabicPeriod"/>
            </a:pPr>
            <a:r>
              <a:rPr lang="en-CA" sz="5100" b="1" dirty="0">
                <a:solidFill>
                  <a:srgbClr val="7030A0"/>
                </a:solidFill>
                <a:latin typeface="Aptos" panose="020B0004020202020204" pitchFamily="34" charset="0"/>
              </a:rPr>
              <a:t>ADOPT POLICY AND ESTABLISH PROTOCOLS</a:t>
            </a:r>
          </a:p>
          <a:p>
            <a:pPr marL="82554" indent="0">
              <a:buNone/>
            </a:pPr>
            <a:endParaRPr lang="en-CA" sz="4200" dirty="0">
              <a:solidFill>
                <a:srgbClr val="7030A0"/>
              </a:solidFill>
              <a:latin typeface="Aptos" panose="020B0004020202020204" pitchFamily="34" charset="0"/>
            </a:endParaRPr>
          </a:p>
          <a:p>
            <a:pPr lvl="2">
              <a:buFont typeface="Arial" panose="020B0604020202020204" pitchFamily="34" charset="0"/>
              <a:buChar char="•"/>
            </a:pPr>
            <a:r>
              <a:rPr lang="en-CA" sz="3900" dirty="0">
                <a:latin typeface="Aptos" panose="020B0004020202020204" pitchFamily="34" charset="0"/>
              </a:rPr>
              <a:t>Senior management, including  clinical management and heads of operational departments, needs to review the proposed plan and the background materials, and devise a customized plan for their hospital. </a:t>
            </a:r>
          </a:p>
          <a:p>
            <a:pPr lvl="2">
              <a:buFont typeface="Arial" panose="020B0604020202020204" pitchFamily="34" charset="0"/>
              <a:buChar char="•"/>
            </a:pPr>
            <a:endParaRPr lang="en-CA" sz="3900" dirty="0">
              <a:latin typeface="Aptos" panose="020B0004020202020204" pitchFamily="34" charset="0"/>
            </a:endParaRPr>
          </a:p>
          <a:p>
            <a:pPr lvl="2">
              <a:buFont typeface="Arial" panose="020B0604020202020204" pitchFamily="34" charset="0"/>
              <a:buChar char="•"/>
            </a:pPr>
            <a:r>
              <a:rPr lang="en-CA" sz="3900" dirty="0">
                <a:latin typeface="Aptos" panose="020B0004020202020204" pitchFamily="34" charset="0"/>
              </a:rPr>
              <a:t>A clear triage protocol for the ER is key, as well as identified ‘safer rooms’ and MCS/TILT stand-by kit</a:t>
            </a:r>
            <a:r>
              <a:rPr lang="en-CA" sz="3900" dirty="0">
                <a:solidFill>
                  <a:srgbClr val="7030A0"/>
                </a:solidFill>
                <a:latin typeface="Aptos" panose="020B0004020202020204" pitchFamily="34" charset="0"/>
              </a:rPr>
              <a:t>. </a:t>
            </a:r>
          </a:p>
          <a:p>
            <a:endParaRPr lang="en-CA" sz="5100" dirty="0">
              <a:solidFill>
                <a:srgbClr val="7030A0"/>
              </a:solidFill>
              <a:latin typeface="Aptos" panose="020B0004020202020204" pitchFamily="34" charset="0"/>
            </a:endParaRPr>
          </a:p>
          <a:p>
            <a:pPr marL="82554" indent="0">
              <a:buNone/>
            </a:pPr>
            <a:r>
              <a:rPr lang="en-CA" sz="5100" b="1" dirty="0">
                <a:solidFill>
                  <a:srgbClr val="7030A0"/>
                </a:solidFill>
                <a:latin typeface="Aptos" panose="020B0004020202020204" pitchFamily="34" charset="0"/>
              </a:rPr>
              <a:t>POLICY IS UP-LOADED AND EASILY ACCESSIBLE TO ALL STAFF; SIGNAGE IS DEVELOPED FOR MCS/TILT STAND-BYE KIT.</a:t>
            </a:r>
          </a:p>
          <a:p>
            <a:pPr marL="82554" indent="0">
              <a:buNone/>
            </a:pPr>
            <a:endParaRPr lang="en-CA" sz="5100" b="1" dirty="0">
              <a:latin typeface="Aptos" panose="020B0004020202020204" pitchFamily="34" charset="0"/>
            </a:endParaRPr>
          </a:p>
          <a:p>
            <a:endParaRPr lang="en-CA" sz="3000" dirty="0"/>
          </a:p>
          <a:p>
            <a:endParaRPr lang="en-US" dirty="0"/>
          </a:p>
        </p:txBody>
      </p:sp>
    </p:spTree>
    <p:extLst>
      <p:ext uri="{BB962C8B-B14F-4D97-AF65-F5344CB8AC3E}">
        <p14:creationId xmlns:p14="http://schemas.microsoft.com/office/powerpoint/2010/main" val="4113919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49E8-9DDB-6F4E-BFC2-FD7B1CCAC407}"/>
              </a:ext>
            </a:extLst>
          </p:cNvPr>
          <p:cNvSpPr>
            <a:spLocks noGrp="1"/>
          </p:cNvSpPr>
          <p:nvPr>
            <p:ph type="title"/>
          </p:nvPr>
        </p:nvSpPr>
        <p:spPr>
          <a:xfrm>
            <a:off x="777000" y="286724"/>
            <a:ext cx="16958550" cy="1888580"/>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 </a:t>
            </a:r>
          </a:p>
        </p:txBody>
      </p:sp>
      <p:sp>
        <p:nvSpPr>
          <p:cNvPr id="3" name="Text Placeholder 2">
            <a:extLst>
              <a:ext uri="{FF2B5EF4-FFF2-40B4-BE49-F238E27FC236}">
                <a16:creationId xmlns:a16="http://schemas.microsoft.com/office/drawing/2014/main" id="{402D2408-1651-9548-8702-643BF4C444E1}"/>
              </a:ext>
            </a:extLst>
          </p:cNvPr>
          <p:cNvSpPr>
            <a:spLocks noGrp="1"/>
          </p:cNvSpPr>
          <p:nvPr>
            <p:ph type="body" idx="1"/>
          </p:nvPr>
        </p:nvSpPr>
        <p:spPr>
          <a:xfrm>
            <a:off x="933450" y="3581401"/>
            <a:ext cx="14358036" cy="5908589"/>
          </a:xfrm>
        </p:spPr>
        <p:txBody>
          <a:bodyPr>
            <a:normAutofit fontScale="85000" lnSpcReduction="20000"/>
          </a:bodyPr>
          <a:lstStyle/>
          <a:p>
            <a:endParaRPr lang="en-US" dirty="0">
              <a:latin typeface="Aptos" panose="020B0004020202020204" pitchFamily="34" charset="0"/>
            </a:endParaRPr>
          </a:p>
          <a:p>
            <a:pPr marL="82554" indent="0">
              <a:buNone/>
            </a:pPr>
            <a:r>
              <a:rPr lang="en-CA" sz="4200" b="1" dirty="0">
                <a:solidFill>
                  <a:srgbClr val="7030A0"/>
                </a:solidFill>
                <a:latin typeface="Aptos" panose="020B0004020202020204" pitchFamily="34" charset="0"/>
              </a:rPr>
              <a:t>2. IDENTIFY AND KEEP AVAILABLE TWO OR THREE “SAFE” OR “CLEAN” ROOMS TO ENABLE IMMEDIATE SEQUESTRATION</a:t>
            </a:r>
          </a:p>
          <a:p>
            <a:pPr marL="82554" indent="0">
              <a:buNone/>
            </a:pPr>
            <a:endParaRPr lang="en-CA" sz="4200" dirty="0">
              <a:solidFill>
                <a:srgbClr val="7030A0"/>
              </a:solidFill>
              <a:latin typeface="Aptos" panose="020B0004020202020204" pitchFamily="34" charset="0"/>
            </a:endParaRPr>
          </a:p>
          <a:p>
            <a:pPr lvl="1">
              <a:buFont typeface="Arial" panose="020B0604020202020204" pitchFamily="34" charset="0"/>
              <a:buChar char="•"/>
            </a:pPr>
            <a:r>
              <a:rPr lang="en-CA" sz="3900" dirty="0">
                <a:latin typeface="Aptos" panose="020B0004020202020204" pitchFamily="34" charset="0"/>
              </a:rPr>
              <a:t>The hospital identifies two or three possible safe/clean rooms with opening windows and/or negative pressure at meaningful distance from high traffic zones so air quality is better than in those zones.</a:t>
            </a:r>
          </a:p>
          <a:p>
            <a:pPr marL="539777" lvl="1" indent="0">
              <a:buNone/>
            </a:pPr>
            <a:endParaRPr lang="en-CA" sz="3900" dirty="0">
              <a:latin typeface="Aptos" panose="020B0004020202020204" pitchFamily="34" charset="0"/>
            </a:endParaRPr>
          </a:p>
          <a:p>
            <a:pPr lvl="1">
              <a:buFont typeface="Arial" panose="020B0604020202020204" pitchFamily="34" charset="0"/>
              <a:buChar char="•"/>
            </a:pPr>
            <a:r>
              <a:rPr lang="en-CA" sz="3900" dirty="0">
                <a:latin typeface="Aptos" panose="020B0004020202020204" pitchFamily="34" charset="0"/>
              </a:rPr>
              <a:t>Staff is informed of these rooms and can immediately settle patients who come in via ER into them to await further triage and treatment</a:t>
            </a:r>
            <a:r>
              <a:rPr lang="en-CA" sz="4200" dirty="0">
                <a:latin typeface="Aptos" panose="020B0004020202020204" pitchFamily="34" charset="0"/>
              </a:rPr>
              <a:t>. </a:t>
            </a:r>
          </a:p>
          <a:p>
            <a:pPr marL="539777" lvl="1" indent="0">
              <a:buNone/>
            </a:pPr>
            <a:endParaRPr lang="en-CA" sz="4200" dirty="0">
              <a:solidFill>
                <a:srgbClr val="7030A0"/>
              </a:solidFill>
              <a:latin typeface="Aptos" panose="020B0004020202020204" pitchFamily="34" charset="0"/>
            </a:endParaRPr>
          </a:p>
          <a:p>
            <a:pPr marL="539777" lvl="1" indent="0">
              <a:buNone/>
            </a:pPr>
            <a:r>
              <a:rPr lang="en-CA" sz="4200" b="1" dirty="0">
                <a:solidFill>
                  <a:srgbClr val="7030A0"/>
                </a:solidFill>
                <a:latin typeface="Aptos" panose="020B0004020202020204" pitchFamily="34" charset="0"/>
              </a:rPr>
              <a:t>This step massively reduces disruption.</a:t>
            </a:r>
          </a:p>
          <a:p>
            <a:endParaRPr lang="en-US" dirty="0"/>
          </a:p>
        </p:txBody>
      </p:sp>
    </p:spTree>
    <p:extLst>
      <p:ext uri="{BB962C8B-B14F-4D97-AF65-F5344CB8AC3E}">
        <p14:creationId xmlns:p14="http://schemas.microsoft.com/office/powerpoint/2010/main" val="1810769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2C86-5017-7F4C-BCA1-E88CA55D19CB}"/>
              </a:ext>
            </a:extLst>
          </p:cNvPr>
          <p:cNvSpPr>
            <a:spLocks noGrp="1"/>
          </p:cNvSpPr>
          <p:nvPr>
            <p:ph type="title"/>
          </p:nvPr>
        </p:nvSpPr>
        <p:spPr>
          <a:xfrm>
            <a:off x="1263638" y="258149"/>
            <a:ext cx="16541762" cy="2148071"/>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 </a:t>
            </a:r>
          </a:p>
        </p:txBody>
      </p:sp>
      <p:sp>
        <p:nvSpPr>
          <p:cNvPr id="3" name="Text Placeholder 2">
            <a:extLst>
              <a:ext uri="{FF2B5EF4-FFF2-40B4-BE49-F238E27FC236}">
                <a16:creationId xmlns:a16="http://schemas.microsoft.com/office/drawing/2014/main" id="{CB5047FA-5DCE-CC49-AEBA-6C63494B301C}"/>
              </a:ext>
            </a:extLst>
          </p:cNvPr>
          <p:cNvSpPr>
            <a:spLocks noGrp="1"/>
          </p:cNvSpPr>
          <p:nvPr>
            <p:ph type="body" idx="1"/>
          </p:nvPr>
        </p:nvSpPr>
        <p:spPr>
          <a:xfrm>
            <a:off x="1263638" y="3517650"/>
            <a:ext cx="12555380" cy="6235950"/>
          </a:xfrm>
        </p:spPr>
        <p:txBody>
          <a:bodyPr>
            <a:normAutofit fontScale="92500" lnSpcReduction="20000"/>
          </a:bodyPr>
          <a:lstStyle/>
          <a:p>
            <a:pPr marL="82554" indent="0">
              <a:buNone/>
            </a:pPr>
            <a:r>
              <a:rPr lang="en-CA" sz="3900" b="1" dirty="0">
                <a:solidFill>
                  <a:srgbClr val="7030A0"/>
                </a:solidFill>
                <a:latin typeface="Aptos" panose="020B0004020202020204" pitchFamily="34" charset="0"/>
              </a:rPr>
              <a:t>3. ASSEMBLE AND RETAIN STAND-BY MCS KIT WITH NEEDED MATERIALS</a:t>
            </a:r>
          </a:p>
          <a:p>
            <a:pPr marL="82554" indent="0">
              <a:buNone/>
            </a:pPr>
            <a:endParaRPr lang="en-CA" sz="3600" dirty="0">
              <a:latin typeface="Aptos" panose="020B0004020202020204" pitchFamily="34" charset="0"/>
            </a:endParaRPr>
          </a:p>
          <a:p>
            <a:pPr>
              <a:buFont typeface="Arial" panose="020B0604020202020204" pitchFamily="34" charset="0"/>
              <a:buChar char="•"/>
            </a:pPr>
            <a:r>
              <a:rPr lang="en-CA" sz="3900" dirty="0">
                <a:latin typeface="Aptos" panose="020B0004020202020204" pitchFamily="34" charset="0"/>
              </a:rPr>
              <a:t>In the proposed plan template the contents for an MCS/TILT kit of alternative materials, linens,  PPE for staff, and other items are specified. </a:t>
            </a:r>
          </a:p>
          <a:p>
            <a:pPr>
              <a:buFont typeface="Arial" panose="020B0604020202020204" pitchFamily="34" charset="0"/>
              <a:buChar char="•"/>
            </a:pPr>
            <a:endParaRPr lang="en-CA" sz="3900" dirty="0">
              <a:latin typeface="Aptos" panose="020B0004020202020204" pitchFamily="34" charset="0"/>
            </a:endParaRPr>
          </a:p>
          <a:p>
            <a:pPr>
              <a:buFont typeface="Arial" panose="020B0604020202020204" pitchFamily="34" charset="0"/>
              <a:buChar char="•"/>
            </a:pPr>
            <a:r>
              <a:rPr lang="en-CA" sz="3900" dirty="0">
                <a:latin typeface="Aptos" panose="020B0004020202020204" pitchFamily="34" charset="0"/>
              </a:rPr>
              <a:t>These can be placed in an impermeable, inert (e.g.  </a:t>
            </a:r>
            <a:r>
              <a:rPr lang="en-CA" sz="3900" i="1" dirty="0">
                <a:latin typeface="Aptos" panose="020B0004020202020204" pitchFamily="34" charset="0"/>
              </a:rPr>
              <a:t>hard</a:t>
            </a:r>
            <a:r>
              <a:rPr lang="en-CA" sz="3900" dirty="0">
                <a:latin typeface="Aptos" panose="020B0004020202020204" pitchFamily="34" charset="0"/>
              </a:rPr>
              <a:t> plastic), tightly sealed container and placed on stand-by in a prominent place, to enable easy access for staff to needed materials in the event of an MCS/TILT admission. </a:t>
            </a:r>
          </a:p>
          <a:p>
            <a:pPr>
              <a:buFont typeface="Arial" panose="020B0604020202020204" pitchFamily="34" charset="0"/>
              <a:buChar char="•"/>
            </a:pPr>
            <a:endParaRPr lang="en-CA" sz="3900" dirty="0">
              <a:solidFill>
                <a:srgbClr val="7030A0"/>
              </a:solidFill>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This step also massively reduces disruption.</a:t>
            </a:r>
          </a:p>
          <a:p>
            <a:endParaRPr lang="en-US" dirty="0"/>
          </a:p>
        </p:txBody>
      </p:sp>
    </p:spTree>
    <p:extLst>
      <p:ext uri="{BB962C8B-B14F-4D97-AF65-F5344CB8AC3E}">
        <p14:creationId xmlns:p14="http://schemas.microsoft.com/office/powerpoint/2010/main" val="1945521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91C4-4B87-D048-9509-1217698C3555}"/>
              </a:ext>
            </a:extLst>
          </p:cNvPr>
          <p:cNvSpPr>
            <a:spLocks noGrp="1"/>
          </p:cNvSpPr>
          <p:nvPr>
            <p:ph type="title"/>
          </p:nvPr>
        </p:nvSpPr>
        <p:spPr>
          <a:xfrm>
            <a:off x="872250" y="258150"/>
            <a:ext cx="13823400" cy="2407563"/>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 </a:t>
            </a:r>
          </a:p>
        </p:txBody>
      </p:sp>
      <p:sp>
        <p:nvSpPr>
          <p:cNvPr id="3" name="Text Placeholder 2">
            <a:extLst>
              <a:ext uri="{FF2B5EF4-FFF2-40B4-BE49-F238E27FC236}">
                <a16:creationId xmlns:a16="http://schemas.microsoft.com/office/drawing/2014/main" id="{1BD588FB-AA41-DF42-BAA1-5E0A9D531B19}"/>
              </a:ext>
            </a:extLst>
          </p:cNvPr>
          <p:cNvSpPr>
            <a:spLocks noGrp="1"/>
          </p:cNvSpPr>
          <p:nvPr>
            <p:ph type="body" idx="1"/>
          </p:nvPr>
        </p:nvSpPr>
        <p:spPr>
          <a:xfrm>
            <a:off x="792750" y="3489074"/>
            <a:ext cx="13519206" cy="6283577"/>
          </a:xfrm>
        </p:spPr>
        <p:txBody>
          <a:bodyPr>
            <a:normAutofit fontScale="92500" lnSpcReduction="10000"/>
          </a:bodyPr>
          <a:lstStyle/>
          <a:p>
            <a:pPr marL="82554" indent="0">
              <a:buNone/>
            </a:pPr>
            <a:r>
              <a:rPr lang="en-CA" sz="3900" b="1" dirty="0">
                <a:solidFill>
                  <a:srgbClr val="7030A0"/>
                </a:solidFill>
                <a:latin typeface="Aptos" panose="020B0004020202020204" pitchFamily="34" charset="0"/>
              </a:rPr>
              <a:t>4. APPOINT LEADERSHIP, ASSIGN ROLES &amp; INVOLVE PATIENT RELATIONS </a:t>
            </a:r>
          </a:p>
          <a:p>
            <a:pPr marL="82554" indent="0">
              <a:buNone/>
            </a:pPr>
            <a:endParaRPr lang="en-CA" sz="3600" dirty="0">
              <a:solidFill>
                <a:srgbClr val="7030A0"/>
              </a:solidFill>
              <a:latin typeface="Aptos" panose="020B0004020202020204" pitchFamily="34" charset="0"/>
            </a:endParaRPr>
          </a:p>
          <a:p>
            <a:pPr lvl="1">
              <a:buFont typeface="Arial" panose="020B0604020202020204" pitchFamily="34" charset="0"/>
              <a:buChar char="•"/>
            </a:pPr>
            <a:r>
              <a:rPr lang="en-CA" sz="3600" dirty="0">
                <a:latin typeface="Aptos" panose="020B0004020202020204" pitchFamily="34" charset="0"/>
              </a:rPr>
              <a:t>Meet with operations department heads to operationalize the plan.</a:t>
            </a:r>
          </a:p>
          <a:p>
            <a:pPr lvl="1">
              <a:buFont typeface="Arial" panose="020B0604020202020204" pitchFamily="34" charset="0"/>
              <a:buChar char="•"/>
            </a:pPr>
            <a:endParaRPr lang="en-CA" sz="3600" dirty="0">
              <a:latin typeface="Aptos" panose="020B0004020202020204" pitchFamily="34" charset="0"/>
            </a:endParaRPr>
          </a:p>
          <a:p>
            <a:pPr lvl="1">
              <a:buFont typeface="Arial" panose="020B0604020202020204" pitchFamily="34" charset="0"/>
              <a:buChar char="•"/>
            </a:pPr>
            <a:r>
              <a:rPr lang="en-CA" sz="3600" dirty="0">
                <a:latin typeface="Aptos" panose="020B0004020202020204" pitchFamily="34" charset="0"/>
              </a:rPr>
              <a:t>The hospital assigns </a:t>
            </a:r>
            <a:r>
              <a:rPr lang="en-CA" sz="3600" b="1" dirty="0">
                <a:solidFill>
                  <a:srgbClr val="7030A0"/>
                </a:solidFill>
                <a:latin typeface="Aptos" panose="020B0004020202020204" pitchFamily="34" charset="0"/>
              </a:rPr>
              <a:t>one senior physician </a:t>
            </a:r>
            <a:r>
              <a:rPr lang="en-CA" sz="3600" dirty="0">
                <a:latin typeface="Aptos" panose="020B0004020202020204" pitchFamily="34" charset="0"/>
              </a:rPr>
              <a:t>to take responsibility for the policy and its implementation and to be the chief resource person for staff and patients when needs arise.</a:t>
            </a:r>
          </a:p>
          <a:p>
            <a:pPr marL="539777" lvl="1" indent="0">
              <a:buNone/>
            </a:pPr>
            <a:endParaRPr lang="en-CA" sz="3600" dirty="0">
              <a:latin typeface="Aptos" panose="020B0004020202020204" pitchFamily="34" charset="0"/>
            </a:endParaRPr>
          </a:p>
          <a:p>
            <a:pPr lvl="1">
              <a:buFont typeface="Arial" panose="020B0604020202020204" pitchFamily="34" charset="0"/>
              <a:buChar char="•"/>
            </a:pPr>
            <a:r>
              <a:rPr lang="en-CA" sz="3600" b="1" dirty="0">
                <a:solidFill>
                  <a:srgbClr val="7030A0"/>
                </a:solidFill>
                <a:latin typeface="Aptos" panose="020B0004020202020204" pitchFamily="34" charset="0"/>
              </a:rPr>
              <a:t>Patient Relations </a:t>
            </a:r>
            <a:r>
              <a:rPr lang="en-CA" sz="3600" dirty="0">
                <a:latin typeface="Aptos" panose="020B0004020202020204" pitchFamily="34" charset="0"/>
              </a:rPr>
              <a:t>is thoroughly involved and informed and one staff member from that department is assigned to be the liaison with any and all incoming MCS/TILT patients.</a:t>
            </a:r>
          </a:p>
          <a:p>
            <a:endParaRPr lang="en-US" dirty="0"/>
          </a:p>
        </p:txBody>
      </p:sp>
    </p:spTree>
    <p:extLst>
      <p:ext uri="{BB962C8B-B14F-4D97-AF65-F5344CB8AC3E}">
        <p14:creationId xmlns:p14="http://schemas.microsoft.com/office/powerpoint/2010/main" val="272590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0370-BE5C-CE88-0ADA-D623197211A8}"/>
              </a:ext>
            </a:extLst>
          </p:cNvPr>
          <p:cNvSpPr>
            <a:spLocks noGrp="1"/>
          </p:cNvSpPr>
          <p:nvPr>
            <p:ph type="title"/>
          </p:nvPr>
        </p:nvSpPr>
        <p:spPr/>
        <p:txBody>
          <a:bodyPr/>
          <a:lstStyle/>
          <a:p>
            <a:r>
              <a:rPr lang="en-CA" dirty="0">
                <a:latin typeface="Aptos" panose="020B0004020202020204" pitchFamily="34" charset="0"/>
              </a:rPr>
              <a:t>2016  - Government Task Force was established</a:t>
            </a:r>
          </a:p>
        </p:txBody>
      </p:sp>
      <p:sp>
        <p:nvSpPr>
          <p:cNvPr id="3" name="Text Placeholder 2">
            <a:extLst>
              <a:ext uri="{FF2B5EF4-FFF2-40B4-BE49-F238E27FC236}">
                <a16:creationId xmlns:a16="http://schemas.microsoft.com/office/drawing/2014/main" id="{B02785FA-1843-7B29-67E5-B130BA65760B}"/>
              </a:ext>
            </a:extLst>
          </p:cNvPr>
          <p:cNvSpPr>
            <a:spLocks noGrp="1"/>
          </p:cNvSpPr>
          <p:nvPr>
            <p:ph type="body" idx="1"/>
          </p:nvPr>
        </p:nvSpPr>
        <p:spPr>
          <a:xfrm>
            <a:off x="850605" y="3583172"/>
            <a:ext cx="16699458" cy="5817501"/>
          </a:xfrm>
        </p:spPr>
        <p:txBody>
          <a:bodyPr>
            <a:normAutofit/>
          </a:bodyPr>
          <a:lstStyle/>
          <a:p>
            <a:pPr marL="82550" indent="0">
              <a:buNone/>
            </a:pPr>
            <a:r>
              <a:rPr lang="en-US" sz="2400" dirty="0">
                <a:latin typeface="Aptos" panose="020B0004020202020204" pitchFamily="34" charset="0"/>
              </a:rPr>
              <a:t>In 2016, the then Minister of Health Minister Eric Hoskin established the Task Force on Environmental Health and released its final report in 2018</a:t>
            </a:r>
            <a:r>
              <a:rPr lang="en-US" sz="2400" b="1" dirty="0">
                <a:latin typeface="Aptos" panose="020B0004020202020204" pitchFamily="34" charset="0"/>
              </a:rPr>
              <a:t>.  </a:t>
            </a:r>
            <a:r>
              <a:rPr lang="en-US" sz="2400" dirty="0">
                <a:latin typeface="Aptos" panose="020B0004020202020204" pitchFamily="34" charset="0"/>
              </a:rPr>
              <a:t>The report validated the recommendations in the Business Case.</a:t>
            </a:r>
          </a:p>
          <a:p>
            <a:endParaRPr lang="en-US" sz="2400" dirty="0">
              <a:latin typeface="Aptos" panose="020B0004020202020204" pitchFamily="34" charset="0"/>
            </a:endParaRPr>
          </a:p>
          <a:p>
            <a:pPr marL="457200" marR="0" lvl="0" indent="-374650" algn="l" defTabSz="914400" rtl="0" eaLnBrk="1" fontAlgn="auto" latinLnBrk="0" hangingPunct="1">
              <a:lnSpc>
                <a:spcPct val="100000"/>
              </a:lnSpc>
              <a:spcBef>
                <a:spcPts val="360"/>
              </a:spcBef>
              <a:spcAft>
                <a:spcPts val="0"/>
              </a:spcAft>
              <a:buClr>
                <a:srgbClr val="000000"/>
              </a:buClr>
              <a:buSzPts val="2300"/>
              <a:buFont typeface="Assistant"/>
              <a:buChar char="●"/>
              <a:tabLst/>
              <a:defRPr/>
            </a:pPr>
            <a:r>
              <a:rPr kumimoji="0" lang="en-US" sz="2400" b="1" i="0" u="none" strike="noStrike" kern="0" cap="none" spc="0" normalizeH="0" baseline="0" noProof="0" dirty="0">
                <a:ln>
                  <a:noFill/>
                </a:ln>
                <a:solidFill>
                  <a:srgbClr val="000000"/>
                </a:solidFill>
                <a:effectLst/>
                <a:uLnTx/>
                <a:uFillTx/>
                <a:latin typeface="Aptos" panose="020B0004020202020204" pitchFamily="34" charset="0"/>
                <a:sym typeface="Assistant"/>
              </a:rPr>
              <a:t>Time for Leadership: Recognizing and Improving Care</a:t>
            </a:r>
            <a:r>
              <a:rPr kumimoji="0" lang="en-US" sz="2400" b="0" i="0" u="none" strike="noStrike" kern="0" cap="none" spc="0" normalizeH="0" baseline="0" noProof="0" dirty="0">
                <a:ln>
                  <a:noFill/>
                </a:ln>
                <a:solidFill>
                  <a:srgbClr val="000000"/>
                </a:solidFill>
                <a:effectLst/>
                <a:uLnTx/>
                <a:uFillTx/>
                <a:latin typeface="Aptos" panose="020B0004020202020204" pitchFamily="34" charset="0"/>
                <a:sym typeface="Assistant"/>
              </a:rPr>
              <a:t>, Task force Phase 1 Interim Report July 2017 </a:t>
            </a:r>
            <a:r>
              <a:rPr kumimoji="0" lang="en-US" sz="2400" b="0" i="0" u="sng" strike="noStrike" kern="0" cap="none" spc="0" normalizeH="0" baseline="0" noProof="0" dirty="0">
                <a:ln>
                  <a:noFill/>
                </a:ln>
                <a:solidFill>
                  <a:srgbClr val="000000"/>
                </a:solidFill>
                <a:effectLst/>
                <a:uLnTx/>
                <a:uFillTx/>
                <a:latin typeface="Aptos" panose="020B0004020202020204" pitchFamily="34" charset="0"/>
                <a:sym typeface="Assistant"/>
                <a:hlinkClick r:id="rId2"/>
              </a:rPr>
              <a:t>https://www.health.gov.on.ca/en/common/ministry/publications/reports/environmental health 2017/default.aspx</a:t>
            </a:r>
            <a:r>
              <a:rPr kumimoji="0" lang="en-CA" sz="2400" b="0" i="0" u="sng" strike="noStrike" kern="0" cap="none" spc="0" normalizeH="0" baseline="0" noProof="0" dirty="0">
                <a:ln>
                  <a:noFill/>
                </a:ln>
                <a:solidFill>
                  <a:srgbClr val="000000"/>
                </a:solidFill>
                <a:effectLst/>
                <a:uLnTx/>
                <a:uFillTx/>
                <a:latin typeface="Aptos" panose="020B0004020202020204" pitchFamily="34" charset="0"/>
                <a:sym typeface="Assistant"/>
              </a:rPr>
              <a:t>  </a:t>
            </a:r>
            <a:endPar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endParaRPr>
          </a:p>
          <a:p>
            <a:pPr marL="82550" marR="0" lvl="0" indent="0" algn="l" defTabSz="914400" rtl="0" eaLnBrk="1" fontAlgn="auto" latinLnBrk="0" hangingPunct="1">
              <a:lnSpc>
                <a:spcPct val="100000"/>
              </a:lnSpc>
              <a:spcBef>
                <a:spcPts val="360"/>
              </a:spcBef>
              <a:spcAft>
                <a:spcPts val="0"/>
              </a:spcAft>
              <a:buClr>
                <a:srgbClr val="000000"/>
              </a:buClr>
              <a:buSzPts val="2300"/>
              <a:buNone/>
              <a:tabLst/>
              <a:defRPr/>
            </a:pPr>
            <a:endPar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endParaRPr>
          </a:p>
          <a:p>
            <a:pPr marL="457200" marR="0" lvl="0" indent="-374650" algn="l" defTabSz="914400" rtl="0" eaLnBrk="1" fontAlgn="auto" latinLnBrk="0" hangingPunct="1">
              <a:lnSpc>
                <a:spcPct val="100000"/>
              </a:lnSpc>
              <a:spcBef>
                <a:spcPts val="360"/>
              </a:spcBef>
              <a:spcAft>
                <a:spcPts val="0"/>
              </a:spcAft>
              <a:buClr>
                <a:srgbClr val="000000"/>
              </a:buClr>
              <a:buSzPts val="2300"/>
              <a:buFont typeface="Assistant"/>
              <a:buChar char="●"/>
              <a:tabLst/>
              <a:defRPr/>
            </a:pPr>
            <a:r>
              <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rPr>
              <a:t>Care Now:  </a:t>
            </a:r>
            <a:r>
              <a:rPr kumimoji="0" lang="en-CA" sz="2400" b="0" i="0" u="sng" strike="noStrike" kern="0" cap="none" spc="0" normalizeH="0" baseline="0" noProof="0" dirty="0">
                <a:ln>
                  <a:noFill/>
                </a:ln>
                <a:solidFill>
                  <a:srgbClr val="000000"/>
                </a:solidFill>
                <a:effectLst/>
                <a:uLnTx/>
                <a:uFillTx/>
                <a:latin typeface="Aptos" panose="020B0004020202020204" pitchFamily="34" charset="0"/>
                <a:sym typeface="Assistant"/>
              </a:rPr>
              <a:t>An Action Plan to Improve Care for People with Myalgic Encephalomyelitis/ Chronic Fatigue Syndrome (ME/CFS), Fibromyalgia (FM) and Environmental Sensitivities/ Multiple Chemical Sensitivity (ES/MCS</a:t>
            </a:r>
            <a:r>
              <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rPr>
              <a:t>), Final report of Task force, December 2018. </a:t>
            </a:r>
            <a:r>
              <a:rPr lang="en-CA" sz="2400" u="sng" dirty="0">
                <a:latin typeface="Aptos" panose="020B0004020202020204" pitchFamily="34" charset="0"/>
                <a:hlinkClick r:id="rId3"/>
              </a:rPr>
              <a:t>https://www.health.gov.on.ca/en/common/ministry/publications/reports/environmental health 2018/default.aspx</a:t>
            </a:r>
            <a:r>
              <a:rPr kumimoji="0" lang="en-CA" sz="2400" b="0" i="0" u="sng" strike="noStrike" kern="0" cap="none" spc="0" normalizeH="0" baseline="0" noProof="0" dirty="0">
                <a:ln>
                  <a:noFill/>
                </a:ln>
                <a:solidFill>
                  <a:srgbClr val="000000"/>
                </a:solidFill>
                <a:effectLst/>
                <a:uLnTx/>
                <a:uFillTx/>
                <a:latin typeface="Aptos" panose="020B0004020202020204" pitchFamily="34" charset="0"/>
                <a:sym typeface="Assistant"/>
              </a:rPr>
              <a:t>  </a:t>
            </a:r>
            <a:endParaRPr lang="en-US" dirty="0"/>
          </a:p>
        </p:txBody>
      </p:sp>
    </p:spTree>
    <p:extLst>
      <p:ext uri="{BB962C8B-B14F-4D97-AF65-F5344CB8AC3E}">
        <p14:creationId xmlns:p14="http://schemas.microsoft.com/office/powerpoint/2010/main" val="2452845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C624-A98E-C641-B1F6-A0FB456030F7}"/>
              </a:ext>
            </a:extLst>
          </p:cNvPr>
          <p:cNvSpPr>
            <a:spLocks noGrp="1"/>
          </p:cNvSpPr>
          <p:nvPr>
            <p:ph type="title"/>
          </p:nvPr>
        </p:nvSpPr>
        <p:spPr>
          <a:xfrm>
            <a:off x="1034175" y="724875"/>
            <a:ext cx="16691850" cy="1962720"/>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a:t>
            </a:r>
          </a:p>
        </p:txBody>
      </p:sp>
      <p:sp>
        <p:nvSpPr>
          <p:cNvPr id="3" name="Text Placeholder 2">
            <a:extLst>
              <a:ext uri="{FF2B5EF4-FFF2-40B4-BE49-F238E27FC236}">
                <a16:creationId xmlns:a16="http://schemas.microsoft.com/office/drawing/2014/main" id="{31495777-1D2C-D247-AF16-A5B867779FC8}"/>
              </a:ext>
            </a:extLst>
          </p:cNvPr>
          <p:cNvSpPr>
            <a:spLocks noGrp="1"/>
          </p:cNvSpPr>
          <p:nvPr>
            <p:ph type="body" idx="1"/>
          </p:nvPr>
        </p:nvSpPr>
        <p:spPr>
          <a:xfrm>
            <a:off x="907050" y="3698625"/>
            <a:ext cx="13278249" cy="4526100"/>
          </a:xfrm>
        </p:spPr>
        <p:txBody>
          <a:bodyPr>
            <a:normAutofit/>
          </a:bodyPr>
          <a:lstStyle/>
          <a:p>
            <a:pPr marL="82554" indent="0">
              <a:buNone/>
            </a:pPr>
            <a:r>
              <a:rPr lang="en-CA" sz="3600" b="1" dirty="0">
                <a:solidFill>
                  <a:srgbClr val="7030A0"/>
                </a:solidFill>
                <a:latin typeface="Aptos" panose="020B0004020202020204" pitchFamily="34" charset="0"/>
              </a:rPr>
              <a:t>5. PROVIDE STAFF EDUCATION RE MCS/TILT AND ASSIGN ROLES AND RESPONSIBILITIES OF KEY HOSPITAL STAFF</a:t>
            </a:r>
          </a:p>
          <a:p>
            <a:pPr marL="82554" indent="0">
              <a:buNone/>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Senior management and patient relations seek out department heads - clinical, administrative and support –who participate in preparing and conducting an educational session on MCS/TILT and on hospital policy for accommodation. </a:t>
            </a:r>
          </a:p>
          <a:p>
            <a:pPr marL="82554" indent="0">
              <a:buNone/>
            </a:pPr>
            <a:endParaRPr lang="en-CA" sz="3600" dirty="0">
              <a:latin typeface="Aptos" panose="020B0004020202020204" pitchFamily="34" charset="0"/>
            </a:endParaRPr>
          </a:p>
          <a:p>
            <a:endParaRPr lang="en-US" dirty="0"/>
          </a:p>
        </p:txBody>
      </p:sp>
    </p:spTree>
    <p:extLst>
      <p:ext uri="{BB962C8B-B14F-4D97-AF65-F5344CB8AC3E}">
        <p14:creationId xmlns:p14="http://schemas.microsoft.com/office/powerpoint/2010/main" val="2586470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60F7-ABC7-E14D-9F23-F3D4EECA0778}"/>
              </a:ext>
            </a:extLst>
          </p:cNvPr>
          <p:cNvSpPr>
            <a:spLocks noGrp="1"/>
          </p:cNvSpPr>
          <p:nvPr>
            <p:ph type="title"/>
          </p:nvPr>
        </p:nvSpPr>
        <p:spPr>
          <a:xfrm>
            <a:off x="1034175" y="724875"/>
            <a:ext cx="16272750" cy="1981254"/>
          </a:xfrm>
        </p:spPr>
        <p:txBody>
          <a:bodyPr/>
          <a:lstStyle/>
          <a:p>
            <a:r>
              <a:rPr lang="en-US" sz="6600" dirty="0">
                <a:latin typeface="Aptos" panose="020B0004020202020204" pitchFamily="34" charset="0"/>
              </a:rPr>
              <a:t>SEVEN COMPONENT DOCUMENTS IN THE TOOLKIT – EACH WITH A PURPOSE</a:t>
            </a:r>
          </a:p>
        </p:txBody>
      </p:sp>
      <p:sp>
        <p:nvSpPr>
          <p:cNvPr id="3" name="Text Placeholder 2">
            <a:extLst>
              <a:ext uri="{FF2B5EF4-FFF2-40B4-BE49-F238E27FC236}">
                <a16:creationId xmlns:a16="http://schemas.microsoft.com/office/drawing/2014/main" id="{1A5E3C3D-BFEF-D04F-9F4C-84125B7C96BB}"/>
              </a:ext>
            </a:extLst>
          </p:cNvPr>
          <p:cNvSpPr>
            <a:spLocks noGrp="1"/>
          </p:cNvSpPr>
          <p:nvPr>
            <p:ph type="body" idx="1"/>
          </p:nvPr>
        </p:nvSpPr>
        <p:spPr>
          <a:xfrm>
            <a:off x="1345973" y="3429000"/>
            <a:ext cx="13908444" cy="6391275"/>
          </a:xfrm>
        </p:spPr>
        <p:txBody>
          <a:bodyPr>
            <a:normAutofit fontScale="92500" lnSpcReduction="10000"/>
          </a:bodyPr>
          <a:lstStyle/>
          <a:p>
            <a:pPr marL="768354" indent="-685800">
              <a:buSzPct val="100000"/>
              <a:buFont typeface="+mj-lt"/>
              <a:buAutoNum type="arabicPeriod"/>
            </a:pPr>
            <a:r>
              <a:rPr lang="en-US" sz="3600" dirty="0">
                <a:latin typeface="Aptos" panose="020B0004020202020204" pitchFamily="34" charset="0"/>
              </a:rPr>
              <a:t>Overview and introduction </a:t>
            </a:r>
          </a:p>
          <a:p>
            <a:pPr marL="768354" indent="-685800">
              <a:buSzPct val="100000"/>
              <a:buFont typeface="+mj-lt"/>
              <a:buAutoNum type="arabicPeriod"/>
            </a:pPr>
            <a:r>
              <a:rPr lang="en-CA" sz="3600" dirty="0">
                <a:latin typeface="Aptos" panose="020B0004020202020204" pitchFamily="34" charset="0"/>
              </a:rPr>
              <a:t>The hospital preparedness plan for MCS/TILT: Two existing examples in Ontario</a:t>
            </a:r>
          </a:p>
          <a:p>
            <a:pPr marL="768354" indent="-685800">
              <a:buSzPct val="100000"/>
              <a:buFont typeface="+mj-lt"/>
              <a:buAutoNum type="arabicPeriod"/>
            </a:pPr>
            <a:r>
              <a:rPr lang="en-CA" sz="3600" dirty="0">
                <a:latin typeface="Aptos" panose="020B0004020202020204" pitchFamily="34" charset="0"/>
              </a:rPr>
              <a:t>The hospital preparedness plan for MCS/TILT: The proposed </a:t>
            </a:r>
            <a:r>
              <a:rPr lang="en-CA" sz="3600" dirty="0" err="1">
                <a:latin typeface="Aptos" panose="020B0004020202020204" pitchFamily="34" charset="0"/>
              </a:rPr>
              <a:t>templat</a:t>
            </a:r>
            <a:endParaRPr lang="en-CA" sz="3600" dirty="0">
              <a:latin typeface="Aptos" panose="020B0004020202020204" pitchFamily="34" charset="0"/>
            </a:endParaRPr>
          </a:p>
          <a:p>
            <a:pPr marL="768354" indent="-685800">
              <a:buSzPct val="100000"/>
              <a:buFont typeface="+mj-lt"/>
              <a:buAutoNum type="arabicPeriod"/>
            </a:pPr>
            <a:r>
              <a:rPr lang="en-US" sz="3600" dirty="0">
                <a:latin typeface="Aptos" panose="020B0004020202020204" pitchFamily="34" charset="0"/>
              </a:rPr>
              <a:t>Understanding chemical pollution, chronic disease and the origins of </a:t>
            </a:r>
            <a:r>
              <a:rPr lang="en-CA" sz="3600" dirty="0">
                <a:latin typeface="Aptos" panose="020B0004020202020204" pitchFamily="34" charset="0"/>
              </a:rPr>
              <a:t>MCS/TILT – providing an introduction to environmentally linked disease.</a:t>
            </a:r>
          </a:p>
          <a:p>
            <a:pPr marL="768354" indent="-685800">
              <a:buSzPct val="100000"/>
              <a:buFont typeface="+mj-lt"/>
              <a:buAutoNum type="arabicPeriod"/>
            </a:pPr>
            <a:r>
              <a:rPr lang="en-US" sz="3600" dirty="0">
                <a:latin typeface="Aptos" panose="020B0004020202020204" pitchFamily="34" charset="0"/>
              </a:rPr>
              <a:t>Understanding and accommodating MCS/TILT as a clinical entity and disability – the  nature of MCS/TILT, its requirements, disability policy (environmental and attitudinal barriers), detailed explanation of how to meet these.</a:t>
            </a:r>
          </a:p>
          <a:p>
            <a:pPr marL="768354" indent="-685800">
              <a:buSzPct val="100000"/>
              <a:buFont typeface="+mj-lt"/>
              <a:buAutoNum type="arabicPeriod"/>
            </a:pPr>
            <a:r>
              <a:rPr lang="en-CA" sz="3600" dirty="0">
                <a:latin typeface="Aptos" panose="020B0004020202020204" pitchFamily="34" charset="0"/>
              </a:rPr>
              <a:t>Selected MCS/TILT bibliography</a:t>
            </a:r>
          </a:p>
          <a:p>
            <a:pPr marL="768354" indent="-685800">
              <a:buSzPct val="100000"/>
              <a:buFont typeface="+mj-lt"/>
              <a:buAutoNum type="arabicPeriod"/>
            </a:pPr>
            <a:r>
              <a:rPr lang="en-CA" sz="3600" dirty="0">
                <a:latin typeface="Aptos" panose="020B0004020202020204" pitchFamily="34" charset="0"/>
              </a:rPr>
              <a:t>Appendices</a:t>
            </a:r>
          </a:p>
          <a:p>
            <a:endParaRPr lang="en-US" dirty="0"/>
          </a:p>
        </p:txBody>
      </p:sp>
    </p:spTree>
    <p:extLst>
      <p:ext uri="{BB962C8B-B14F-4D97-AF65-F5344CB8AC3E}">
        <p14:creationId xmlns:p14="http://schemas.microsoft.com/office/powerpoint/2010/main" val="3206514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F18-9CF0-A7D2-3893-067E473A30DA}"/>
              </a:ext>
            </a:extLst>
          </p:cNvPr>
          <p:cNvSpPr>
            <a:spLocks noGrp="1"/>
          </p:cNvSpPr>
          <p:nvPr>
            <p:ph type="title"/>
          </p:nvPr>
        </p:nvSpPr>
        <p:spPr/>
        <p:txBody>
          <a:bodyPr/>
          <a:lstStyle/>
          <a:p>
            <a:r>
              <a:rPr lang="en-CA" sz="10800" dirty="0">
                <a:latin typeface="Aptos" panose="020B0004020202020204" pitchFamily="34" charset="0"/>
              </a:rPr>
              <a:t>Next Steps </a:t>
            </a:r>
          </a:p>
        </p:txBody>
      </p:sp>
      <p:sp>
        <p:nvSpPr>
          <p:cNvPr id="3" name="Text Placeholder 2">
            <a:extLst>
              <a:ext uri="{FF2B5EF4-FFF2-40B4-BE49-F238E27FC236}">
                <a16:creationId xmlns:a16="http://schemas.microsoft.com/office/drawing/2014/main" id="{D9348F50-B05A-7363-0246-C055C352F117}"/>
              </a:ext>
            </a:extLst>
          </p:cNvPr>
          <p:cNvSpPr>
            <a:spLocks noGrp="1"/>
          </p:cNvSpPr>
          <p:nvPr>
            <p:ph type="body" idx="1"/>
          </p:nvPr>
        </p:nvSpPr>
        <p:spPr>
          <a:xfrm>
            <a:off x="811801" y="3812925"/>
            <a:ext cx="14870117" cy="5385567"/>
          </a:xfrm>
        </p:spPr>
        <p:txBody>
          <a:bodyPr>
            <a:normAutofit fontScale="85000" lnSpcReduction="10000"/>
          </a:bodyPr>
          <a:lstStyle/>
          <a:p>
            <a:pPr marL="854079" indent="-771525">
              <a:buSzPct val="100000"/>
              <a:buFont typeface="+mj-lt"/>
              <a:buAutoNum type="arabicPeriod"/>
            </a:pPr>
            <a:r>
              <a:rPr lang="en-CA" sz="4200" b="1" dirty="0">
                <a:solidFill>
                  <a:srgbClr val="7030A0"/>
                </a:solidFill>
                <a:latin typeface="Aptos" panose="020B0004020202020204" pitchFamily="34" charset="0"/>
              </a:rPr>
              <a:t>ARCH Disability Law </a:t>
            </a:r>
            <a:r>
              <a:rPr lang="en-CA" sz="4200" dirty="0">
                <a:latin typeface="Aptos" panose="020B0004020202020204" pitchFamily="34" charset="0"/>
              </a:rPr>
              <a:t>is reviewing the tool kit; revisions will be made before sharing with other potential allies. When this is done …</a:t>
            </a:r>
          </a:p>
          <a:p>
            <a:pPr marL="854079" indent="-771525">
              <a:buSzPct val="100000"/>
              <a:buFont typeface="+mj-lt"/>
              <a:buAutoNum type="arabicPeriod"/>
            </a:pPr>
            <a:endParaRPr lang="en-CA" sz="4200" dirty="0">
              <a:latin typeface="Aptos" panose="020B0004020202020204" pitchFamily="34" charset="0"/>
            </a:endParaRPr>
          </a:p>
          <a:p>
            <a:pPr marL="854079" indent="-771525">
              <a:buSzPct val="100000"/>
              <a:buFont typeface="+mj-lt"/>
              <a:buAutoNum type="arabicPeriod"/>
            </a:pPr>
            <a:r>
              <a:rPr lang="en-CA" sz="4200" dirty="0">
                <a:latin typeface="Aptos" panose="020B0004020202020204" pitchFamily="34" charset="0"/>
              </a:rPr>
              <a:t>Reach out to </a:t>
            </a:r>
            <a:r>
              <a:rPr lang="en-CA" sz="4200" b="1" dirty="0">
                <a:solidFill>
                  <a:srgbClr val="7030A0"/>
                </a:solidFill>
                <a:latin typeface="Aptos" panose="020B0004020202020204" pitchFamily="34" charset="0"/>
              </a:rPr>
              <a:t>Accessibility Standards Canada </a:t>
            </a:r>
            <a:r>
              <a:rPr lang="en-CA" sz="4200" dirty="0">
                <a:solidFill>
                  <a:schemeClr val="tx1"/>
                </a:solidFill>
                <a:latin typeface="Aptos" panose="020B0004020202020204" pitchFamily="34" charset="0"/>
              </a:rPr>
              <a:t>to endorse the toolkit, possibly fund its development.</a:t>
            </a:r>
          </a:p>
          <a:p>
            <a:pPr marL="854079" indent="-771525">
              <a:buSzPct val="100000"/>
              <a:buFont typeface="+mj-lt"/>
              <a:buAutoNum type="arabicPeriod"/>
            </a:pPr>
            <a:endParaRPr lang="en-CA" sz="4200" dirty="0">
              <a:latin typeface="Aptos" panose="020B0004020202020204" pitchFamily="34" charset="0"/>
            </a:endParaRPr>
          </a:p>
          <a:p>
            <a:pPr marL="854079" indent="-771525">
              <a:buSzPct val="100000"/>
              <a:buFont typeface="+mj-lt"/>
              <a:buAutoNum type="arabicPeriod"/>
            </a:pPr>
            <a:r>
              <a:rPr lang="en-CA" sz="4200" b="1" dirty="0">
                <a:solidFill>
                  <a:srgbClr val="7030A0"/>
                </a:solidFill>
                <a:latin typeface="Aptos" panose="020B0004020202020204" pitchFamily="34" charset="0"/>
              </a:rPr>
              <a:t>Reach out to other potential allies</a:t>
            </a:r>
            <a:r>
              <a:rPr lang="en-CA" sz="4200" dirty="0">
                <a:solidFill>
                  <a:srgbClr val="7030A0"/>
                </a:solidFill>
                <a:latin typeface="Aptos" panose="020B0004020202020204" pitchFamily="34" charset="0"/>
              </a:rPr>
              <a:t> </a:t>
            </a:r>
            <a:r>
              <a:rPr lang="en-CA" sz="4200" dirty="0">
                <a:latin typeface="Aptos" panose="020B0004020202020204" pitchFamily="34" charset="0"/>
              </a:rPr>
              <a:t>to review and endorse the tool kit after ARCH has completed its review (</a:t>
            </a:r>
            <a:r>
              <a:rPr lang="en-CA" sz="4200" dirty="0">
                <a:solidFill>
                  <a:srgbClr val="7030A0"/>
                </a:solidFill>
                <a:latin typeface="Aptos" panose="020B0004020202020204" pitchFamily="34" charset="0"/>
              </a:rPr>
              <a:t>e.g. CELA, CAPE, women’s health organizations, notable physicians including those beyond MCS orbit, EHAC, EHC</a:t>
            </a:r>
            <a:r>
              <a:rPr lang="en-CA" sz="4200" dirty="0">
                <a:latin typeface="Aptos" panose="020B0004020202020204" pitchFamily="34" charset="0"/>
              </a:rPr>
              <a:t>).</a:t>
            </a:r>
          </a:p>
          <a:p>
            <a:pPr marL="539777" indent="-457223">
              <a:buFont typeface="+mj-lt"/>
              <a:buAutoNum type="arabicPeriod"/>
            </a:pPr>
            <a:endParaRPr lang="en-CA" sz="2801" dirty="0"/>
          </a:p>
        </p:txBody>
      </p:sp>
    </p:spTree>
    <p:extLst>
      <p:ext uri="{BB962C8B-B14F-4D97-AF65-F5344CB8AC3E}">
        <p14:creationId xmlns:p14="http://schemas.microsoft.com/office/powerpoint/2010/main" val="2512439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D29-3ECA-254A-871F-0248B9D19F7F}"/>
              </a:ext>
            </a:extLst>
          </p:cNvPr>
          <p:cNvSpPr>
            <a:spLocks noGrp="1"/>
          </p:cNvSpPr>
          <p:nvPr>
            <p:ph type="title"/>
          </p:nvPr>
        </p:nvSpPr>
        <p:spPr/>
        <p:txBody>
          <a:bodyPr/>
          <a:lstStyle/>
          <a:p>
            <a:r>
              <a:rPr lang="en-CA" sz="10800" dirty="0">
                <a:latin typeface="Aptos" panose="020B0004020202020204" pitchFamily="34" charset="0"/>
              </a:rPr>
              <a:t>Next Steps</a:t>
            </a:r>
            <a:endParaRPr lang="en-US" sz="10800" dirty="0">
              <a:latin typeface="Aptos" panose="020B0004020202020204" pitchFamily="34" charset="0"/>
            </a:endParaRPr>
          </a:p>
        </p:txBody>
      </p:sp>
      <p:sp>
        <p:nvSpPr>
          <p:cNvPr id="3" name="Text Placeholder 2">
            <a:extLst>
              <a:ext uri="{FF2B5EF4-FFF2-40B4-BE49-F238E27FC236}">
                <a16:creationId xmlns:a16="http://schemas.microsoft.com/office/drawing/2014/main" id="{A12962D0-886A-954B-8846-213C2F9D609A}"/>
              </a:ext>
            </a:extLst>
          </p:cNvPr>
          <p:cNvSpPr>
            <a:spLocks noGrp="1"/>
          </p:cNvSpPr>
          <p:nvPr>
            <p:ph type="body" idx="1"/>
          </p:nvPr>
        </p:nvSpPr>
        <p:spPr>
          <a:xfrm>
            <a:off x="927101" y="3648077"/>
            <a:ext cx="14253176" cy="5675097"/>
          </a:xfrm>
        </p:spPr>
        <p:txBody>
          <a:bodyPr>
            <a:normAutofit fontScale="92500"/>
          </a:bodyPr>
          <a:lstStyle/>
          <a:p>
            <a:pPr marL="825504" indent="-742950">
              <a:buSzPct val="100000"/>
              <a:buFont typeface="+mj-lt"/>
              <a:buAutoNum type="arabicPeriod" startAt="4"/>
            </a:pPr>
            <a:r>
              <a:rPr lang="en-CA" sz="3900" dirty="0">
                <a:latin typeface="Aptos" panose="020B0004020202020204" pitchFamily="34" charset="0"/>
              </a:rPr>
              <a:t>Through the </a:t>
            </a:r>
            <a:r>
              <a:rPr lang="en-CA" sz="3900" b="1" dirty="0">
                <a:solidFill>
                  <a:srgbClr val="7030A0"/>
                </a:solidFill>
                <a:latin typeface="Aptos" panose="020B0004020202020204" pitchFamily="34" charset="0"/>
              </a:rPr>
              <a:t>Alliance for Healthier Communities</a:t>
            </a:r>
            <a:r>
              <a:rPr lang="en-CA" sz="3900" dirty="0">
                <a:latin typeface="Aptos" panose="020B0004020202020204" pitchFamily="34" charset="0"/>
              </a:rPr>
              <a:t>, conduct a webinar with Alliance leadership and </a:t>
            </a:r>
            <a:r>
              <a:rPr lang="en-CA" sz="3900" b="1" dirty="0">
                <a:solidFill>
                  <a:srgbClr val="7030A0"/>
                </a:solidFill>
                <a:latin typeface="Aptos" panose="020B0004020202020204" pitchFamily="34" charset="0"/>
              </a:rPr>
              <a:t>selected member centres </a:t>
            </a:r>
            <a:r>
              <a:rPr lang="en-CA" sz="3900" dirty="0">
                <a:latin typeface="Aptos" panose="020B0004020202020204" pitchFamily="34" charset="0"/>
              </a:rPr>
              <a:t>to request that the Alliance and/or its member centres</a:t>
            </a:r>
          </a:p>
          <a:p>
            <a:pPr marL="825504" indent="-742950">
              <a:buSzPct val="100000"/>
              <a:buFont typeface="+mj-lt"/>
              <a:buAutoNum type="arabicPeriod" startAt="4"/>
            </a:pPr>
            <a:endParaRPr lang="en-CA" sz="3900" dirty="0">
              <a:latin typeface="Aptos" panose="020B0004020202020204" pitchFamily="34" charset="0"/>
            </a:endParaRPr>
          </a:p>
          <a:p>
            <a:pPr lvl="2">
              <a:buSzPct val="100000"/>
              <a:buFont typeface="Arial" panose="020B0604020202020204" pitchFamily="34" charset="0"/>
              <a:buChar char="•"/>
            </a:pPr>
            <a:r>
              <a:rPr lang="en-CA" sz="3900" dirty="0">
                <a:solidFill>
                  <a:schemeClr val="tx1"/>
                </a:solidFill>
                <a:latin typeface="Aptos" panose="020B0004020202020204" pitchFamily="34" charset="0"/>
              </a:rPr>
              <a:t>adopt the plan</a:t>
            </a:r>
          </a:p>
          <a:p>
            <a:pPr lvl="2">
              <a:buSzPct val="100000"/>
              <a:buFont typeface="Arial" panose="020B0604020202020204" pitchFamily="34" charset="0"/>
              <a:buChar char="•"/>
            </a:pPr>
            <a:r>
              <a:rPr lang="en-CA" sz="3900" dirty="0">
                <a:solidFill>
                  <a:schemeClr val="tx1"/>
                </a:solidFill>
                <a:latin typeface="Aptos" panose="020B0004020202020204" pitchFamily="34" charset="0"/>
              </a:rPr>
              <a:t>pro-actively advocate with their hospital partners to adopt and implement the plan as policy, and</a:t>
            </a:r>
          </a:p>
          <a:p>
            <a:pPr lvl="2">
              <a:buSzPct val="100000"/>
              <a:buFont typeface="Arial" panose="020B0604020202020204" pitchFamily="34" charset="0"/>
              <a:buChar char="•"/>
            </a:pPr>
            <a:r>
              <a:rPr lang="en-CA" sz="3900" dirty="0">
                <a:solidFill>
                  <a:schemeClr val="tx1"/>
                </a:solidFill>
                <a:latin typeface="Aptos" panose="020B0004020202020204" pitchFamily="34" charset="0"/>
              </a:rPr>
              <a:t>advocate for their own MCS clients for this accommodation plan when the need arises</a:t>
            </a:r>
          </a:p>
          <a:p>
            <a:pPr marL="825500" indent="-742950">
              <a:buFont typeface="+mj-lt"/>
              <a:buAutoNum type="arabicPeriod" startAt="4"/>
            </a:pPr>
            <a:endParaRPr lang="en-CA" sz="3900" dirty="0">
              <a:latin typeface="Aptos" panose="020B0004020202020204" pitchFamily="34" charset="0"/>
            </a:endParaRPr>
          </a:p>
          <a:p>
            <a:endParaRPr lang="en-US" dirty="0"/>
          </a:p>
        </p:txBody>
      </p:sp>
    </p:spTree>
    <p:extLst>
      <p:ext uri="{BB962C8B-B14F-4D97-AF65-F5344CB8AC3E}">
        <p14:creationId xmlns:p14="http://schemas.microsoft.com/office/powerpoint/2010/main" val="937146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F017-D1F2-A549-ACE9-668468E3AA02}"/>
              </a:ext>
            </a:extLst>
          </p:cNvPr>
          <p:cNvSpPr>
            <a:spLocks noGrp="1"/>
          </p:cNvSpPr>
          <p:nvPr>
            <p:ph type="title"/>
          </p:nvPr>
        </p:nvSpPr>
        <p:spPr/>
        <p:txBody>
          <a:bodyPr/>
          <a:lstStyle/>
          <a:p>
            <a:r>
              <a:rPr lang="en-CA" sz="10800" dirty="0">
                <a:latin typeface="Aptos" panose="020B0004020202020204" pitchFamily="34" charset="0"/>
              </a:rPr>
              <a:t>Next Steps</a:t>
            </a:r>
            <a:endParaRPr lang="en-US" sz="10800" dirty="0">
              <a:latin typeface="Aptos" panose="020B0004020202020204" pitchFamily="34" charset="0"/>
            </a:endParaRPr>
          </a:p>
        </p:txBody>
      </p:sp>
      <p:sp>
        <p:nvSpPr>
          <p:cNvPr id="3" name="Text Placeholder 2">
            <a:extLst>
              <a:ext uri="{FF2B5EF4-FFF2-40B4-BE49-F238E27FC236}">
                <a16:creationId xmlns:a16="http://schemas.microsoft.com/office/drawing/2014/main" id="{8F6172CC-7900-8149-8311-E581377C8088}"/>
              </a:ext>
            </a:extLst>
          </p:cNvPr>
          <p:cNvSpPr>
            <a:spLocks noGrp="1"/>
          </p:cNvSpPr>
          <p:nvPr>
            <p:ph type="body" idx="1"/>
          </p:nvPr>
        </p:nvSpPr>
        <p:spPr>
          <a:xfrm>
            <a:off x="638177" y="3533777"/>
            <a:ext cx="14708916" cy="5937678"/>
          </a:xfrm>
        </p:spPr>
        <p:txBody>
          <a:bodyPr>
            <a:normAutofit fontScale="92500" lnSpcReduction="10000"/>
          </a:bodyPr>
          <a:lstStyle/>
          <a:p>
            <a:pPr marL="768354" indent="-685800">
              <a:buSzPct val="100000"/>
              <a:buFont typeface="+mj-lt"/>
              <a:buAutoNum type="arabicPeriod" startAt="5"/>
            </a:pPr>
            <a:r>
              <a:rPr lang="en-CA" sz="3900" dirty="0">
                <a:solidFill>
                  <a:srgbClr val="7030A0"/>
                </a:solidFill>
                <a:latin typeface="Aptos" panose="020B0004020202020204" pitchFamily="34" charset="0"/>
              </a:rPr>
              <a:t>Post the finished toolkit on </a:t>
            </a:r>
            <a:r>
              <a:rPr lang="en-CA" sz="3900" dirty="0" err="1">
                <a:solidFill>
                  <a:srgbClr val="7030A0"/>
                </a:solidFill>
                <a:latin typeface="Aptos" panose="020B0004020202020204" pitchFamily="34" charset="0"/>
              </a:rPr>
              <a:t>CareNow</a:t>
            </a:r>
            <a:r>
              <a:rPr lang="en-CA" sz="3900" dirty="0">
                <a:solidFill>
                  <a:srgbClr val="7030A0"/>
                </a:solidFill>
                <a:latin typeface="Aptos" panose="020B0004020202020204" pitchFamily="34" charset="0"/>
              </a:rPr>
              <a:t> Ontario website </a:t>
            </a:r>
            <a:r>
              <a:rPr lang="en-CA" sz="3900" dirty="0">
                <a:latin typeface="Aptos" panose="020B0004020202020204" pitchFamily="34" charset="0"/>
              </a:rPr>
              <a:t>so individuals with MCS/TILT can use this tool kit to advocate for their own accommodations. </a:t>
            </a:r>
            <a:r>
              <a:rPr lang="en-CA" sz="3900" dirty="0">
                <a:solidFill>
                  <a:srgbClr val="7030A0"/>
                </a:solidFill>
                <a:latin typeface="Aptos" panose="020B0004020202020204" pitchFamily="34" charset="0"/>
              </a:rPr>
              <a:t>Request EHAC and other partners </a:t>
            </a:r>
            <a:r>
              <a:rPr lang="en-CA" sz="3900" dirty="0">
                <a:latin typeface="Aptos" panose="020B0004020202020204" pitchFamily="34" charset="0"/>
              </a:rPr>
              <a:t>as appropriate to do the same.</a:t>
            </a:r>
          </a:p>
          <a:p>
            <a:pPr marL="768354" indent="-685800">
              <a:buSzPct val="100000"/>
              <a:buFont typeface="+mj-lt"/>
              <a:buAutoNum type="arabicPeriod" startAt="5"/>
            </a:pPr>
            <a:endParaRPr lang="en-CA" sz="3900" dirty="0">
              <a:latin typeface="Aptos" panose="020B0004020202020204" pitchFamily="34" charset="0"/>
            </a:endParaRPr>
          </a:p>
          <a:p>
            <a:pPr marL="768354" indent="-685800">
              <a:buSzPct val="100000"/>
              <a:buFont typeface="+mj-lt"/>
              <a:buAutoNum type="arabicPeriod" startAt="5"/>
            </a:pPr>
            <a:r>
              <a:rPr lang="en-CA" sz="3900" dirty="0">
                <a:solidFill>
                  <a:srgbClr val="7030A0"/>
                </a:solidFill>
                <a:latin typeface="Aptos" panose="020B0004020202020204" pitchFamily="34" charset="0"/>
              </a:rPr>
              <a:t>Pause and determine next steps</a:t>
            </a:r>
            <a:r>
              <a:rPr lang="en-CA" sz="3900" dirty="0">
                <a:latin typeface="Aptos" panose="020B0004020202020204" pitchFamily="34" charset="0"/>
              </a:rPr>
              <a:t> given the contours of the health and political environment. </a:t>
            </a:r>
          </a:p>
          <a:p>
            <a:pPr marL="768354" indent="-685800">
              <a:buSzPct val="100000"/>
              <a:buFont typeface="+mj-lt"/>
              <a:buAutoNum type="arabicPeriod" startAt="5"/>
            </a:pPr>
            <a:endParaRPr lang="en-CA" sz="3900" dirty="0">
              <a:latin typeface="Aptos" panose="020B0004020202020204" pitchFamily="34" charset="0"/>
            </a:endParaRPr>
          </a:p>
          <a:p>
            <a:pPr marL="768354" indent="-685800">
              <a:buSzPct val="100000"/>
              <a:buFont typeface="+mj-lt"/>
              <a:buAutoNum type="arabicPeriod" startAt="5"/>
            </a:pPr>
            <a:r>
              <a:rPr lang="en-CA" sz="3900" dirty="0">
                <a:solidFill>
                  <a:schemeClr val="tx1"/>
                </a:solidFill>
                <a:latin typeface="Aptos" panose="020B0004020202020204" pitchFamily="34" charset="0"/>
              </a:rPr>
              <a:t>Reach out to the </a:t>
            </a:r>
            <a:r>
              <a:rPr lang="en-CA" sz="3900" dirty="0">
                <a:solidFill>
                  <a:srgbClr val="7030A0"/>
                </a:solidFill>
                <a:latin typeface="Aptos" panose="020B0004020202020204" pitchFamily="34" charset="0"/>
              </a:rPr>
              <a:t>Ontario Hospital Association</a:t>
            </a:r>
            <a:r>
              <a:rPr lang="en-CA" sz="3900" dirty="0">
                <a:latin typeface="Aptos" panose="020B0004020202020204" pitchFamily="34" charset="0"/>
              </a:rPr>
              <a:t> (when the timing is right) to seek support, adoption of policy and plan and opportunities to do education with Hospitals</a:t>
            </a:r>
          </a:p>
          <a:p>
            <a:pPr marL="82554" indent="0">
              <a:buNone/>
            </a:pPr>
            <a:endParaRPr lang="en-US" dirty="0"/>
          </a:p>
        </p:txBody>
      </p:sp>
    </p:spTree>
    <p:extLst>
      <p:ext uri="{BB962C8B-B14F-4D97-AF65-F5344CB8AC3E}">
        <p14:creationId xmlns:p14="http://schemas.microsoft.com/office/powerpoint/2010/main" val="1710343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B770-BC0E-7B2B-6FDD-6964FF1C3E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8708CB-58AA-8079-B525-147F8C3BCC1B}"/>
              </a:ext>
            </a:extLst>
          </p:cNvPr>
          <p:cNvSpPr>
            <a:spLocks noGrp="1"/>
          </p:cNvSpPr>
          <p:nvPr>
            <p:ph type="title"/>
          </p:nvPr>
        </p:nvSpPr>
        <p:spPr/>
        <p:txBody>
          <a:bodyPr/>
          <a:lstStyle/>
          <a:p>
            <a:pPr algn="ctr"/>
            <a:br>
              <a:rPr lang="en-CA" sz="7200" dirty="0">
                <a:latin typeface="Aptos" panose="020B0004020202020204" pitchFamily="34" charset="0"/>
              </a:rPr>
            </a:br>
            <a:br>
              <a:rPr lang="en-CA" sz="7200" dirty="0">
                <a:latin typeface="Aptos" panose="020B0004020202020204" pitchFamily="34" charset="0"/>
              </a:rPr>
            </a:br>
            <a:br>
              <a:rPr lang="en-CA" sz="7200" dirty="0">
                <a:latin typeface="Aptos" panose="020B0004020202020204" pitchFamily="34" charset="0"/>
              </a:rPr>
            </a:br>
            <a:r>
              <a:rPr lang="en-CA" sz="7200" dirty="0">
                <a:latin typeface="Aptos" panose="020B0004020202020204" pitchFamily="34" charset="0"/>
              </a:rPr>
              <a:t>Questions</a:t>
            </a:r>
          </a:p>
        </p:txBody>
      </p:sp>
    </p:spTree>
    <p:extLst>
      <p:ext uri="{BB962C8B-B14F-4D97-AF65-F5344CB8AC3E}">
        <p14:creationId xmlns:p14="http://schemas.microsoft.com/office/powerpoint/2010/main" val="765196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5A5B-3BA5-9E4A-861F-FB31B6AC7E2E}"/>
              </a:ext>
            </a:extLst>
          </p:cNvPr>
          <p:cNvSpPr>
            <a:spLocks noGrp="1"/>
          </p:cNvSpPr>
          <p:nvPr>
            <p:ph type="title"/>
          </p:nvPr>
        </p:nvSpPr>
        <p:spPr>
          <a:xfrm>
            <a:off x="1034175" y="667263"/>
            <a:ext cx="16463250" cy="2613453"/>
          </a:xfrm>
        </p:spPr>
        <p:txBody>
          <a:bodyPr/>
          <a:lstStyle/>
          <a:p>
            <a:r>
              <a:rPr lang="en-US" sz="4200" dirty="0">
                <a:latin typeface="Aptos" panose="020B0004020202020204" pitchFamily="34" charset="0"/>
              </a:rPr>
              <a:t>PLEASE WRITE TO US WITH YOUR EXPERIENCES </a:t>
            </a:r>
            <a:r>
              <a:rPr lang="en-US" sz="4200">
                <a:latin typeface="Aptos" panose="020B0004020202020204" pitchFamily="34" charset="0"/>
              </a:rPr>
              <a:t>IN HOSPITALS</a:t>
            </a:r>
            <a:br>
              <a:rPr lang="en-US" sz="4200">
                <a:latin typeface="Aptos" panose="020B0004020202020204" pitchFamily="34" charset="0"/>
              </a:rPr>
            </a:br>
            <a:r>
              <a:rPr lang="en-US" sz="4200">
                <a:latin typeface="Aptos" panose="020B0004020202020204" pitchFamily="34" charset="0"/>
              </a:rPr>
              <a:t> </a:t>
            </a:r>
            <a:br>
              <a:rPr lang="en-US" sz="4200" dirty="0">
                <a:latin typeface="Aptos" panose="020B0004020202020204" pitchFamily="34" charset="0"/>
              </a:rPr>
            </a:br>
            <a:r>
              <a:rPr lang="en-US" sz="4200" dirty="0">
                <a:latin typeface="Aptos" panose="020B0004020202020204" pitchFamily="34" charset="0"/>
              </a:rPr>
              <a:t>THEY WOULD STRENGTHEN THE TOOLKIT A LOT! </a:t>
            </a:r>
          </a:p>
        </p:txBody>
      </p:sp>
      <p:sp>
        <p:nvSpPr>
          <p:cNvPr id="3" name="Text Placeholder 2">
            <a:extLst>
              <a:ext uri="{FF2B5EF4-FFF2-40B4-BE49-F238E27FC236}">
                <a16:creationId xmlns:a16="http://schemas.microsoft.com/office/drawing/2014/main" id="{6C9A0CC1-31C0-664C-B7F9-97DA7232F15A}"/>
              </a:ext>
            </a:extLst>
          </p:cNvPr>
          <p:cNvSpPr>
            <a:spLocks noGrp="1"/>
          </p:cNvSpPr>
          <p:nvPr>
            <p:ph type="body" idx="1"/>
          </p:nvPr>
        </p:nvSpPr>
        <p:spPr>
          <a:xfrm>
            <a:off x="1677453" y="3688493"/>
            <a:ext cx="15162747" cy="6077114"/>
          </a:xfrm>
        </p:spPr>
        <p:txBody>
          <a:bodyPr/>
          <a:lstStyle/>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lgn="ctr">
              <a:buNone/>
            </a:pPr>
            <a:r>
              <a:rPr lang="en-US" sz="5400" dirty="0"/>
              <a:t>Thank You</a:t>
            </a:r>
          </a:p>
        </p:txBody>
      </p:sp>
      <p:pic>
        <p:nvPicPr>
          <p:cNvPr id="6" name="Picture 5">
            <a:extLst>
              <a:ext uri="{FF2B5EF4-FFF2-40B4-BE49-F238E27FC236}">
                <a16:creationId xmlns:a16="http://schemas.microsoft.com/office/drawing/2014/main" id="{CC9EFA42-A66E-4948-AB71-2AA2DBC2D4CE}"/>
              </a:ext>
            </a:extLst>
          </p:cNvPr>
          <p:cNvPicPr/>
          <p:nvPr/>
        </p:nvPicPr>
        <p:blipFill>
          <a:blip r:embed="rId2"/>
          <a:stretch>
            <a:fillRect/>
          </a:stretch>
        </p:blipFill>
        <p:spPr>
          <a:xfrm>
            <a:off x="2165264" y="3821844"/>
            <a:ext cx="6426287" cy="3512406"/>
          </a:xfrm>
          <a:prstGeom prst="rect">
            <a:avLst/>
          </a:prstGeom>
        </p:spPr>
      </p:pic>
      <p:sp>
        <p:nvSpPr>
          <p:cNvPr id="4" name="TextBox 3">
            <a:extLst>
              <a:ext uri="{FF2B5EF4-FFF2-40B4-BE49-F238E27FC236}">
                <a16:creationId xmlns:a16="http://schemas.microsoft.com/office/drawing/2014/main" id="{834674A9-D95C-2541-6986-2C9D1D3FE17A}"/>
              </a:ext>
            </a:extLst>
          </p:cNvPr>
          <p:cNvSpPr txBox="1"/>
          <p:nvPr/>
        </p:nvSpPr>
        <p:spPr>
          <a:xfrm>
            <a:off x="10257372" y="4438650"/>
            <a:ext cx="6353175" cy="1754326"/>
          </a:xfrm>
          <a:prstGeom prst="rect">
            <a:avLst/>
          </a:prstGeom>
          <a:noFill/>
        </p:spPr>
        <p:txBody>
          <a:bodyPr wrap="square" rtlCol="0">
            <a:spAutoFit/>
          </a:bodyPr>
          <a:lstStyle/>
          <a:p>
            <a:r>
              <a:rPr lang="en-CA" sz="3600" dirty="0"/>
              <a:t>Send stories to:</a:t>
            </a:r>
          </a:p>
          <a:p>
            <a:endParaRPr lang="en-CA" sz="3600" dirty="0"/>
          </a:p>
          <a:p>
            <a:r>
              <a:rPr lang="en-CA" sz="3600" dirty="0"/>
              <a:t>info@carenowontario.org</a:t>
            </a:r>
          </a:p>
        </p:txBody>
      </p:sp>
    </p:spTree>
    <p:extLst>
      <p:ext uri="{BB962C8B-B14F-4D97-AF65-F5344CB8AC3E}">
        <p14:creationId xmlns:p14="http://schemas.microsoft.com/office/powerpoint/2010/main" val="13211081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B0A6D-DB82-AB67-EF08-C50203B93956}"/>
              </a:ext>
            </a:extLst>
          </p:cNvPr>
          <p:cNvSpPr>
            <a:spLocks noGrp="1"/>
          </p:cNvSpPr>
          <p:nvPr>
            <p:ph type="body" idx="1"/>
          </p:nvPr>
        </p:nvSpPr>
        <p:spPr>
          <a:xfrm>
            <a:off x="6117269" y="6975065"/>
            <a:ext cx="12172103" cy="1735055"/>
          </a:xfrm>
        </p:spPr>
        <p:txBody>
          <a:bodyPr spcFirstLastPara="1" wrap="square" lIns="137138" tIns="68550" rIns="137138" bIns="68550" anchor="t" anchorCtr="0">
            <a:noAutofit/>
          </a:bodyPr>
          <a:lstStyle/>
          <a:p>
            <a:pPr marL="13335" indent="0">
              <a:buNone/>
            </a:pPr>
            <a:endParaRPr lang="en-CA" sz="3375" dirty="0">
              <a:latin typeface="Montserrat"/>
            </a:endParaRPr>
          </a:p>
          <a:p>
            <a:pPr marL="13335" indent="0">
              <a:buNone/>
            </a:pPr>
            <a:r>
              <a:rPr lang="en-CA" sz="4200" b="1" dirty="0">
                <a:latin typeface="Montserrat"/>
              </a:rPr>
              <a:t>Dr Farah Tabassum</a:t>
            </a:r>
            <a:endParaRPr lang="en-CA" sz="4200" b="1" dirty="0"/>
          </a:p>
        </p:txBody>
      </p:sp>
      <p:sp>
        <p:nvSpPr>
          <p:cNvPr id="2" name="Title 1">
            <a:extLst>
              <a:ext uri="{FF2B5EF4-FFF2-40B4-BE49-F238E27FC236}">
                <a16:creationId xmlns:a16="http://schemas.microsoft.com/office/drawing/2014/main" id="{3CF71BEA-8B73-E446-0B9C-76DB8E7BB121}"/>
              </a:ext>
            </a:extLst>
          </p:cNvPr>
          <p:cNvSpPr>
            <a:spLocks noGrp="1"/>
          </p:cNvSpPr>
          <p:nvPr>
            <p:ph type="title"/>
          </p:nvPr>
        </p:nvSpPr>
        <p:spPr>
          <a:xfrm>
            <a:off x="3896828" y="761773"/>
            <a:ext cx="14023470" cy="3616142"/>
          </a:xfrm>
        </p:spPr>
        <p:txBody>
          <a:bodyPr/>
          <a:lstStyle/>
          <a:p>
            <a:r>
              <a:rPr lang="en-CA" sz="7200" dirty="0">
                <a:latin typeface="Montserrat Black"/>
              </a:rPr>
              <a:t>     	</a:t>
            </a:r>
            <a:r>
              <a:rPr lang="en-CA" sz="7200" dirty="0">
                <a:solidFill>
                  <a:srgbClr val="0070C0"/>
                </a:solidFill>
                <a:latin typeface="Montserrat Black"/>
              </a:rPr>
              <a:t>Clinical Care:</a:t>
            </a:r>
            <a:endParaRPr lang="en-CA" sz="7200" dirty="0">
              <a:solidFill>
                <a:srgbClr val="0070C0"/>
              </a:solidFill>
            </a:endParaRPr>
          </a:p>
        </p:txBody>
      </p:sp>
      <p:sp>
        <p:nvSpPr>
          <p:cNvPr id="5" name="TextBox 4">
            <a:extLst>
              <a:ext uri="{FF2B5EF4-FFF2-40B4-BE49-F238E27FC236}">
                <a16:creationId xmlns:a16="http://schemas.microsoft.com/office/drawing/2014/main" id="{656EFB42-8402-A92B-C412-A2FDF3B7E72B}"/>
              </a:ext>
            </a:extLst>
          </p:cNvPr>
          <p:cNvSpPr txBox="1"/>
          <p:nvPr/>
        </p:nvSpPr>
        <p:spPr>
          <a:xfrm>
            <a:off x="6114831" y="2691854"/>
            <a:ext cx="11330295" cy="240065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buClrTx/>
            </a:pPr>
            <a:endParaRPr lang="en-US" sz="2700" kern="1200" dirty="0">
              <a:ea typeface="+mn-ea"/>
            </a:endParaRPr>
          </a:p>
          <a:p>
            <a:pPr marL="457200" indent="-457200" defTabSz="1371600">
              <a:buClrTx/>
              <a:buFont typeface="Arial" panose="020B0604020202020204" pitchFamily="34" charset="0"/>
              <a:buChar char="•"/>
            </a:pPr>
            <a:r>
              <a:rPr lang="en-US" sz="4000" kern="1200" dirty="0">
                <a:solidFill>
                  <a:srgbClr val="0070C0"/>
                </a:solidFill>
                <a:ea typeface="+mn-ea"/>
              </a:rPr>
              <a:t>Focused Practice Designation</a:t>
            </a:r>
          </a:p>
          <a:p>
            <a:pPr marL="457200" indent="-457200" defTabSz="1371600">
              <a:buClrTx/>
              <a:buFont typeface="Arial" panose="020B0604020202020204" pitchFamily="34" charset="0"/>
              <a:buChar char="•"/>
            </a:pPr>
            <a:endParaRPr lang="en-US" sz="4000" kern="1200" dirty="0">
              <a:solidFill>
                <a:srgbClr val="0070C0"/>
              </a:solidFill>
              <a:ea typeface="+mn-ea"/>
            </a:endParaRPr>
          </a:p>
          <a:p>
            <a:pPr marL="457200" indent="-457200" defTabSz="1371600">
              <a:buClrTx/>
              <a:buFont typeface="Arial" panose="020B0604020202020204" pitchFamily="34" charset="0"/>
              <a:buChar char="•"/>
            </a:pPr>
            <a:r>
              <a:rPr lang="en-US" sz="4000" kern="1200" dirty="0">
                <a:solidFill>
                  <a:srgbClr val="0070C0"/>
                </a:solidFill>
                <a:ea typeface="+mn-ea"/>
              </a:rPr>
              <a:t>OHIP K037A fee code</a:t>
            </a:r>
            <a:endParaRPr lang="en-US" sz="4000" kern="1200" dirty="0">
              <a:solidFill>
                <a:srgbClr val="0070C0"/>
              </a:solidFill>
              <a:ea typeface="+mn-ea"/>
              <a:cs typeface="+mn-cs"/>
            </a:endParaRPr>
          </a:p>
        </p:txBody>
      </p:sp>
      <p:pic>
        <p:nvPicPr>
          <p:cNvPr id="7" name="Picture 6" descr="A colorful arrow with a black background&#10;&#10;AI-generated content may be incorrect.">
            <a:extLst>
              <a:ext uri="{FF2B5EF4-FFF2-40B4-BE49-F238E27FC236}">
                <a16:creationId xmlns:a16="http://schemas.microsoft.com/office/drawing/2014/main" id="{02AA4972-71EF-A239-027A-915C734FB18A}"/>
              </a:ext>
            </a:extLst>
          </p:cNvPr>
          <p:cNvPicPr>
            <a:picLocks noChangeAspect="1"/>
          </p:cNvPicPr>
          <p:nvPr/>
        </p:nvPicPr>
        <p:blipFill>
          <a:blip r:embed="rId2"/>
          <a:stretch>
            <a:fillRect/>
          </a:stretch>
        </p:blipFill>
        <p:spPr>
          <a:xfrm rot="10800000" flipH="1">
            <a:off x="535958" y="3760424"/>
            <a:ext cx="4913318" cy="3790778"/>
          </a:xfrm>
          <a:prstGeom prst="rect">
            <a:avLst/>
          </a:prstGeom>
        </p:spPr>
      </p:pic>
    </p:spTree>
    <p:extLst>
      <p:ext uri="{BB962C8B-B14F-4D97-AF65-F5344CB8AC3E}">
        <p14:creationId xmlns:p14="http://schemas.microsoft.com/office/powerpoint/2010/main" val="1032013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2DC8-9A72-0A15-4E9C-F35C77C91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6450E-3551-F7E9-EBE2-9377F5AFA01A}"/>
              </a:ext>
            </a:extLst>
          </p:cNvPr>
          <p:cNvSpPr>
            <a:spLocks noGrp="1"/>
          </p:cNvSpPr>
          <p:nvPr>
            <p:ph type="title"/>
          </p:nvPr>
        </p:nvSpPr>
        <p:spPr>
          <a:xfrm>
            <a:off x="449386" y="292928"/>
            <a:ext cx="17518211" cy="1528134"/>
          </a:xfrm>
        </p:spPr>
        <p:txBody>
          <a:bodyPr/>
          <a:lstStyle/>
          <a:p>
            <a:r>
              <a:rPr lang="en-US" dirty="0">
                <a:solidFill>
                  <a:schemeClr val="bg1"/>
                </a:solidFill>
                <a:latin typeface="Aptos" panose="020B0004020202020204" pitchFamily="34" charset="0"/>
              </a:rPr>
              <a:t>Clinical Care:  Focused Practice Designation</a:t>
            </a:r>
          </a:p>
        </p:txBody>
      </p:sp>
      <p:sp>
        <p:nvSpPr>
          <p:cNvPr id="6" name="TextBox 5">
            <a:extLst>
              <a:ext uri="{FF2B5EF4-FFF2-40B4-BE49-F238E27FC236}">
                <a16:creationId xmlns:a16="http://schemas.microsoft.com/office/drawing/2014/main" id="{A3137F7F-F4B7-1ECE-6A0F-B8B34168B6B1}"/>
              </a:ext>
            </a:extLst>
          </p:cNvPr>
          <p:cNvSpPr txBox="1"/>
          <p:nvPr/>
        </p:nvSpPr>
        <p:spPr>
          <a:xfrm>
            <a:off x="216001" y="3452847"/>
            <a:ext cx="17571122" cy="739433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476250" defTabSz="1371600">
              <a:buClrTx/>
              <a:buFont typeface="Roboto,Sans-Serif"/>
              <a:buChar char="●"/>
            </a:pPr>
            <a:r>
              <a:rPr lang="en" sz="2100" kern="1200" dirty="0">
                <a:solidFill>
                  <a:srgbClr val="FFFFFF"/>
                </a:solidFill>
                <a:latin typeface="Roboto"/>
                <a:ea typeface="Roboto"/>
                <a:cs typeface="Roboto"/>
              </a:rPr>
              <a:t>C</a:t>
            </a:r>
            <a:r>
              <a:rPr lang="en" sz="2400" kern="1200" dirty="0">
                <a:solidFill>
                  <a:srgbClr val="FFFFFF"/>
                </a:solidFill>
                <a:latin typeface="Roboto"/>
                <a:ea typeface="Roboto"/>
                <a:cs typeface="Roboto"/>
              </a:rPr>
              <a:t>ollaborative efforts from patient organizations </a:t>
            </a:r>
            <a:r>
              <a:rPr lang="en" sz="2250" kern="1200" dirty="0">
                <a:solidFill>
                  <a:srgbClr val="FFFFFF"/>
                </a:solidFill>
                <a:latin typeface="Roboto"/>
                <a:ea typeface="Roboto"/>
                <a:cs typeface="Roboto"/>
              </a:rPr>
              <a:t>( Ontario, Millions Missing Canada), as well as from Women’s College Hospital</a:t>
            </a:r>
            <a:endParaRPr lang="en-US" sz="2250" kern="1200" dirty="0">
              <a:solidFill>
                <a:srgbClr val="FFFFFF"/>
              </a:solidFill>
              <a:latin typeface="Roboto"/>
              <a:ea typeface="Roboto"/>
              <a:cs typeface="Roboto"/>
            </a:endParaRPr>
          </a:p>
          <a:p>
            <a:pPr defTabSz="1371600">
              <a:buClrTx/>
            </a:pPr>
            <a:r>
              <a:rPr lang="en-US" sz="3600" b="1" kern="1200" dirty="0">
                <a:solidFill>
                  <a:srgbClr val="31394D"/>
                </a:solidFill>
                <a:latin typeface="Roboto"/>
                <a:ea typeface="Roboto"/>
                <a:cs typeface="Roboto"/>
              </a:rPr>
              <a:t>Focused Practice Designation:</a:t>
            </a:r>
          </a:p>
          <a:p>
            <a:pPr marL="428625" indent="-428625" defTabSz="1371600">
              <a:buClrTx/>
              <a:buFont typeface="Arial"/>
              <a:buChar char="•"/>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marL="685800" indent="-485775" defTabSz="1371600">
              <a:buClrTx/>
              <a:buFont typeface="Roboto,Sans-Serif"/>
              <a:buChar char="●"/>
            </a:pPr>
            <a:r>
              <a:rPr lang="en" sz="2800" kern="1200" dirty="0">
                <a:latin typeface="Aptos" panose="020B0004020202020204" pitchFamily="34" charset="0"/>
                <a:ea typeface="Roboto"/>
                <a:cs typeface="Roboto"/>
              </a:rPr>
              <a:t>Reminder update from May 2024: </a:t>
            </a:r>
          </a:p>
          <a:p>
            <a:pPr marL="1371600" lvl="1" indent="-485775" defTabSz="1371600">
              <a:buClrTx/>
              <a:buFont typeface="Roboto,Sans-Serif"/>
              <a:buChar char="○"/>
            </a:pPr>
            <a:r>
              <a:rPr lang="en" sz="2800" kern="1200" dirty="0">
                <a:latin typeface="Aptos" panose="020B0004020202020204" pitchFamily="34" charset="0"/>
                <a:ea typeface="Roboto"/>
                <a:cs typeface="Roboto"/>
              </a:rPr>
              <a:t>Collaborative efforts from patient organizations (</a:t>
            </a:r>
            <a:r>
              <a:rPr lang="en" sz="2800" kern="1200" dirty="0" err="1">
                <a:latin typeface="Aptos" panose="020B0004020202020204" pitchFamily="34" charset="0"/>
                <a:ea typeface="Roboto"/>
                <a:cs typeface="Roboto"/>
              </a:rPr>
              <a:t>CareNow</a:t>
            </a:r>
            <a:r>
              <a:rPr lang="en" sz="2800" kern="1200" dirty="0">
                <a:latin typeface="Aptos" panose="020B0004020202020204" pitchFamily="34" charset="0"/>
                <a:ea typeface="Roboto"/>
                <a:cs typeface="Roboto"/>
              </a:rPr>
              <a:t> Ontario, Millions Missing Canada), as well as from Women’s College Hospital resulted in all EHC physicians being granted FPD</a:t>
            </a:r>
            <a:endParaRPr lang="en" sz="2800" kern="1200" dirty="0">
              <a:latin typeface="Aptos" panose="020B0004020202020204" pitchFamily="34" charset="0"/>
              <a:ea typeface="+mn-ea"/>
            </a:endParaRPr>
          </a:p>
          <a:p>
            <a:pPr marL="685800" indent="-485775" defTabSz="1371600">
              <a:buClrTx/>
              <a:buFont typeface="Roboto,Sans-Serif"/>
              <a:buChar char="●"/>
            </a:pPr>
            <a:endParaRPr lang="en" sz="2800" kern="1200" dirty="0">
              <a:latin typeface="Aptos" panose="020B0004020202020204" pitchFamily="34" charset="0"/>
              <a:ea typeface="Roboto"/>
              <a:cs typeface="Roboto"/>
            </a:endParaRPr>
          </a:p>
          <a:p>
            <a:pPr marL="685800" indent="-485775" defTabSz="1371600">
              <a:buClrTx/>
              <a:buFont typeface="Roboto,Sans-Serif"/>
              <a:buChar char="●"/>
            </a:pPr>
            <a:r>
              <a:rPr lang="en" sz="2800" kern="1200" dirty="0">
                <a:latin typeface="Aptos" panose="020B0004020202020204" pitchFamily="34" charset="0"/>
                <a:ea typeface="Roboto"/>
                <a:cs typeface="Roboto"/>
              </a:rPr>
              <a:t>Has allowed clinicians to provide virtual care services but there are still limitations:</a:t>
            </a:r>
          </a:p>
          <a:p>
            <a:pPr marL="1371600" lvl="1" indent="-485775" defTabSz="1371600">
              <a:buClrTx/>
              <a:buFont typeface="Roboto,Sans-Serif"/>
              <a:buChar char="○"/>
            </a:pPr>
            <a:r>
              <a:rPr lang="en" sz="2800" kern="1200" dirty="0">
                <a:latin typeface="Aptos" panose="020B0004020202020204" pitchFamily="34" charset="0"/>
                <a:ea typeface="Roboto"/>
                <a:cs typeface="Roboto"/>
              </a:rPr>
              <a:t>Restrictions in the use of Telephone for appointments</a:t>
            </a:r>
          </a:p>
          <a:p>
            <a:pPr marL="1371600" lvl="1" indent="-485775" defTabSz="1371600">
              <a:buClrTx/>
              <a:buFont typeface="Roboto,Sans-Serif"/>
              <a:buChar char="○"/>
            </a:pPr>
            <a:r>
              <a:rPr lang="en" sz="2800" kern="1200" dirty="0">
                <a:latin typeface="Aptos" panose="020B0004020202020204" pitchFamily="34" charset="0"/>
                <a:ea typeface="Roboto"/>
                <a:cs typeface="Roboto"/>
              </a:rPr>
              <a:t>Inability to use K037A for initial consult, restricting visit length and structure</a:t>
            </a:r>
            <a:endParaRPr lang="en-US" sz="2800" kern="1200" dirty="0">
              <a:latin typeface="Aptos" panose="020B0004020202020204" pitchFamily="34" charset="0"/>
              <a:ea typeface="+mn-ea"/>
            </a:endParaRPr>
          </a:p>
          <a:p>
            <a:pPr marL="685800" indent="-485775" defTabSz="1371600">
              <a:buClrTx/>
              <a:buFont typeface="Roboto,Sans-Serif"/>
              <a:buChar char="●"/>
            </a:pPr>
            <a:r>
              <a:rPr lang="en" sz="2800" kern="1200" dirty="0">
                <a:solidFill>
                  <a:srgbClr val="FFFFFF"/>
                </a:solidFill>
                <a:latin typeface="Aptos" panose="020B0004020202020204" pitchFamily="34" charset="0"/>
                <a:ea typeface="Roboto"/>
                <a:cs typeface="Roboto"/>
              </a:rPr>
              <a:t>Will allow for some virtual care services but still limited:</a:t>
            </a:r>
            <a:endParaRPr lang="en-US" sz="2800" kern="1200" dirty="0">
              <a:solidFill>
                <a:srgbClr val="31394D"/>
              </a:solidFill>
              <a:latin typeface="Aptos" panose="020B0004020202020204" pitchFamily="34" charset="0"/>
              <a:ea typeface="Roboto"/>
              <a:cs typeface="Roboto"/>
            </a:endParaRPr>
          </a:p>
          <a:p>
            <a:pPr marL="1371600" lvl="1" indent="-485775" defTabSz="1371600">
              <a:buClrTx/>
              <a:buFont typeface="Roboto,Sans-Serif"/>
              <a:buChar char="○"/>
            </a:pPr>
            <a:r>
              <a:rPr lang="en" sz="1950" kern="1200" dirty="0">
                <a:solidFill>
                  <a:srgbClr val="FFFFFF"/>
                </a:solidFill>
                <a:latin typeface="Roboto"/>
                <a:ea typeface="Roboto"/>
                <a:cs typeface="Roboto"/>
              </a:rPr>
              <a:t>Restrictions in Telephone use for appointments</a:t>
            </a:r>
            <a:endParaRPr lang="en-US" sz="1950" kern="1200" dirty="0">
              <a:solidFill>
                <a:srgbClr val="31394D"/>
              </a:solidFill>
              <a:latin typeface="Roboto"/>
              <a:ea typeface="Roboto"/>
              <a:cs typeface="Roboto"/>
            </a:endParaRPr>
          </a:p>
          <a:p>
            <a:pPr marL="1371600" lvl="1" indent="-466725" defTabSz="1371600">
              <a:buClrTx/>
              <a:buFont typeface="Roboto,Sans-Serif"/>
              <a:buChar char="○"/>
            </a:pPr>
            <a:r>
              <a:rPr lang="en" sz="1950" kern="1200" dirty="0">
                <a:solidFill>
                  <a:srgbClr val="FFFFFF"/>
                </a:solidFill>
                <a:latin typeface="Roboto"/>
                <a:ea typeface="Roboto"/>
                <a:cs typeface="Roboto"/>
              </a:rPr>
              <a:t>Inability to use K037A for initial consult, restricting visit length</a:t>
            </a:r>
            <a:endParaRPr lang="en-US" sz="1950" kern="1200" dirty="0">
              <a:solidFill>
                <a:srgbClr val="31394D"/>
              </a:solidFill>
              <a:latin typeface="Roboto"/>
              <a:ea typeface="Roboto"/>
              <a:cs typeface="Roboto"/>
            </a:endParaRPr>
          </a:p>
          <a:p>
            <a:pPr marL="514350" indent="-514350" defTabSz="1371600">
              <a:buClrTx/>
              <a:buFontTx/>
              <a:buAutoNum type="arabicPeriod"/>
            </a:pPr>
            <a:endParaRPr lang="en-US" sz="2700" b="1" kern="1200" dirty="0">
              <a:solidFill>
                <a:srgbClr val="8861AA"/>
              </a:solidFill>
              <a:ea typeface="+mn-ea"/>
            </a:endParaRPr>
          </a:p>
          <a:p>
            <a:pPr defTabSz="1371600">
              <a:buClrTx/>
            </a:pPr>
            <a:endParaRPr lang="en-US" sz="2700" kern="1200" dirty="0">
              <a:ea typeface="+mn-ea"/>
            </a:endParaRPr>
          </a:p>
          <a:p>
            <a:pPr defTabSz="1371600">
              <a:buClrTx/>
            </a:pPr>
            <a:endParaRPr lang="en-US" sz="2700" kern="1200" dirty="0">
              <a:ea typeface="+mn-ea"/>
            </a:endParaRPr>
          </a:p>
        </p:txBody>
      </p:sp>
      <p:sp>
        <p:nvSpPr>
          <p:cNvPr id="3" name="Rectangle 2">
            <a:extLst>
              <a:ext uri="{FF2B5EF4-FFF2-40B4-BE49-F238E27FC236}">
                <a16:creationId xmlns:a16="http://schemas.microsoft.com/office/drawing/2014/main" id="{36FAD994-A50E-ABF3-02D4-444C8AC6B7CE}"/>
              </a:ext>
            </a:extLst>
          </p:cNvPr>
          <p:cNvSpPr/>
          <p:nvPr/>
        </p:nvSpPr>
        <p:spPr>
          <a:xfrm>
            <a:off x="216026" y="3668908"/>
            <a:ext cx="6448692" cy="1063448"/>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
        <p:nvSpPr>
          <p:cNvPr id="7" name="Rectangle 6">
            <a:extLst>
              <a:ext uri="{FF2B5EF4-FFF2-40B4-BE49-F238E27FC236}">
                <a16:creationId xmlns:a16="http://schemas.microsoft.com/office/drawing/2014/main" id="{1887581B-F35D-ABFD-D5FD-8F589BCF8D97}"/>
              </a:ext>
            </a:extLst>
          </p:cNvPr>
          <p:cNvSpPr/>
          <p:nvPr/>
        </p:nvSpPr>
        <p:spPr>
          <a:xfrm>
            <a:off x="116315" y="3522674"/>
            <a:ext cx="6613323" cy="137916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Tree>
    <p:extLst>
      <p:ext uri="{BB962C8B-B14F-4D97-AF65-F5344CB8AC3E}">
        <p14:creationId xmlns:p14="http://schemas.microsoft.com/office/powerpoint/2010/main" val="468335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2AA7C-25C5-A94A-5EF0-A363833A4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43E68-88B2-FE9C-C6CD-8701FD2D7C39}"/>
              </a:ext>
            </a:extLst>
          </p:cNvPr>
          <p:cNvSpPr>
            <a:spLocks noGrp="1"/>
          </p:cNvSpPr>
          <p:nvPr>
            <p:ph type="title"/>
          </p:nvPr>
        </p:nvSpPr>
        <p:spPr>
          <a:xfrm>
            <a:off x="449386" y="292928"/>
            <a:ext cx="17518211" cy="1528134"/>
          </a:xfrm>
        </p:spPr>
        <p:txBody>
          <a:bodyPr/>
          <a:lstStyle/>
          <a:p>
            <a:r>
              <a:rPr lang="en-US" dirty="0">
                <a:solidFill>
                  <a:schemeClr val="bg1"/>
                </a:solidFill>
                <a:latin typeface="Aptos" panose="020B0004020202020204" pitchFamily="34" charset="0"/>
              </a:rPr>
              <a:t>Clinical Care:   K037A</a:t>
            </a:r>
          </a:p>
        </p:txBody>
      </p:sp>
      <p:sp>
        <p:nvSpPr>
          <p:cNvPr id="6" name="TextBox 5">
            <a:extLst>
              <a:ext uri="{FF2B5EF4-FFF2-40B4-BE49-F238E27FC236}">
                <a16:creationId xmlns:a16="http://schemas.microsoft.com/office/drawing/2014/main" id="{079842C4-BAAB-3A10-A48D-F4EA73F6FE6C}"/>
              </a:ext>
            </a:extLst>
          </p:cNvPr>
          <p:cNvSpPr txBox="1"/>
          <p:nvPr/>
        </p:nvSpPr>
        <p:spPr>
          <a:xfrm>
            <a:off x="216001" y="3452848"/>
            <a:ext cx="17571122" cy="640944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476250" defTabSz="1371600">
              <a:buClrTx/>
              <a:buFont typeface="Roboto,Sans-Serif"/>
              <a:buChar char="●"/>
            </a:pPr>
            <a:r>
              <a:rPr lang="en" sz="2100" kern="1200" dirty="0">
                <a:solidFill>
                  <a:srgbClr val="FFFFFF"/>
                </a:solidFill>
                <a:latin typeface="Roboto"/>
                <a:ea typeface="Roboto"/>
                <a:cs typeface="Roboto"/>
              </a:rPr>
              <a:t>C</a:t>
            </a:r>
            <a:r>
              <a:rPr lang="en" sz="2400" kern="1200" dirty="0">
                <a:solidFill>
                  <a:srgbClr val="FFFFFF"/>
                </a:solidFill>
                <a:latin typeface="Roboto"/>
                <a:ea typeface="Roboto"/>
                <a:cs typeface="Roboto"/>
              </a:rPr>
              <a:t>ollaborative efforts from patient organizations </a:t>
            </a:r>
            <a:r>
              <a:rPr lang="en" sz="2250" kern="1200" dirty="0">
                <a:solidFill>
                  <a:srgbClr val="FFFFFF"/>
                </a:solidFill>
                <a:latin typeface="Roboto"/>
                <a:ea typeface="Roboto"/>
                <a:cs typeface="Roboto"/>
              </a:rPr>
              <a:t>( Ontario, Millions Missing Canada), as well as from Women’s College Hospital</a:t>
            </a:r>
            <a:endParaRPr lang="en-US" sz="2250" kern="1200" dirty="0">
              <a:solidFill>
                <a:srgbClr val="FFFFFF"/>
              </a:solidFill>
              <a:latin typeface="Roboto"/>
              <a:ea typeface="Roboto"/>
              <a:cs typeface="Roboto"/>
            </a:endParaRPr>
          </a:p>
          <a:p>
            <a:pPr defTabSz="1371600">
              <a:buClrTx/>
            </a:pPr>
            <a:r>
              <a:rPr lang="en-US" sz="3600" b="1" kern="1200" dirty="0">
                <a:solidFill>
                  <a:srgbClr val="31394D"/>
                </a:solidFill>
                <a:latin typeface="Roboto"/>
                <a:ea typeface="Roboto"/>
                <a:cs typeface="Roboto"/>
              </a:rPr>
              <a:t>K037A OHIP Fee Code:</a:t>
            </a:r>
          </a:p>
          <a:p>
            <a:pPr marL="428625" indent="-428625" defTabSz="1371600">
              <a:buClrTx/>
              <a:buFont typeface="Arial"/>
              <a:buChar char="•"/>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marL="685800" indent="-485775" defTabSz="1371600">
              <a:buClrTx/>
              <a:buFont typeface="Roboto,Sans-Serif"/>
              <a:buChar char="●"/>
            </a:pPr>
            <a:r>
              <a:rPr lang="en" sz="2800" b="1" u="sng" kern="1200" dirty="0">
                <a:latin typeface="Roboto"/>
                <a:ea typeface="Roboto"/>
                <a:cs typeface="Roboto"/>
              </a:rPr>
              <a:t>Reminder update from May 2024: </a:t>
            </a:r>
            <a:br>
              <a:rPr lang="en" sz="2800" b="1" u="sng" kern="1200" dirty="0">
                <a:latin typeface="Roboto"/>
                <a:ea typeface="Roboto"/>
                <a:cs typeface="Roboto"/>
              </a:rPr>
            </a:br>
            <a:endParaRPr lang="en" sz="2800" b="1" u="sng" kern="1200" dirty="0">
              <a:latin typeface="Roboto"/>
              <a:ea typeface="Roboto"/>
              <a:cs typeface="Roboto"/>
            </a:endParaRPr>
          </a:p>
          <a:p>
            <a:pPr marL="685800" lvl="1" defTabSz="1371600">
              <a:buClrTx/>
            </a:pPr>
            <a:r>
              <a:rPr lang="en" sz="2800" kern="1200" dirty="0">
                <a:latin typeface="Roboto"/>
                <a:ea typeface="Roboto"/>
                <a:cs typeface="Roboto"/>
              </a:rPr>
              <a:t> °   New Physician Services Agreement 2022</a:t>
            </a:r>
            <a:br>
              <a:rPr lang="en" sz="2800" kern="1200" dirty="0">
                <a:latin typeface="Roboto"/>
                <a:ea typeface="Roboto"/>
                <a:cs typeface="Roboto"/>
              </a:rPr>
            </a:br>
            <a:r>
              <a:rPr lang="en" sz="2800" kern="1200" dirty="0">
                <a:latin typeface="Roboto"/>
                <a:ea typeface="Roboto"/>
                <a:cs typeface="Roboto"/>
              </a:rPr>
              <a:t>    °   K037A Unchanged  - no change to base fee code or addition of premium</a:t>
            </a:r>
            <a:br>
              <a:rPr lang="en" sz="2800" kern="1200" dirty="0">
                <a:latin typeface="Roboto"/>
                <a:ea typeface="Roboto"/>
                <a:cs typeface="Roboto"/>
              </a:rPr>
            </a:br>
            <a:endParaRPr lang="en" sz="2800" kern="1200" dirty="0">
              <a:latin typeface="Roboto"/>
              <a:ea typeface="Roboto"/>
              <a:cs typeface="Roboto"/>
            </a:endParaRPr>
          </a:p>
          <a:p>
            <a:pPr marL="685800" indent="-485775" defTabSz="1371600">
              <a:buClrTx/>
              <a:buFont typeface="Roboto,Sans-Serif"/>
              <a:buChar char="●"/>
            </a:pPr>
            <a:r>
              <a:rPr lang="en" sz="2800" b="1" kern="1200" dirty="0">
                <a:latin typeface="Roboto"/>
                <a:ea typeface="Roboto"/>
                <a:cs typeface="Roboto"/>
              </a:rPr>
              <a:t>As of October 2025</a:t>
            </a:r>
            <a:endParaRPr lang="en" sz="2800" b="1" kern="1200" dirty="0">
              <a:solidFill>
                <a:srgbClr val="FFFFFF"/>
              </a:solidFill>
              <a:latin typeface="Roboto"/>
              <a:ea typeface="Roboto"/>
              <a:cs typeface="Roboto"/>
            </a:endParaRPr>
          </a:p>
          <a:p>
            <a:pPr marL="1371600" lvl="1" indent="-485775" defTabSz="1371600">
              <a:buClrTx/>
              <a:buFont typeface="Courier New"/>
              <a:buChar char="o"/>
            </a:pPr>
            <a:r>
              <a:rPr lang="en" sz="2800" kern="1200" dirty="0">
                <a:latin typeface="Roboto"/>
                <a:ea typeface="Roboto"/>
                <a:cs typeface="Roboto"/>
              </a:rPr>
              <a:t>New OMA-MOH negotiations underway for next agreement; no voice at the table</a:t>
            </a:r>
            <a:br>
              <a:rPr lang="en" sz="2800" kern="1200" dirty="0">
                <a:latin typeface="Roboto"/>
                <a:ea typeface="Roboto"/>
                <a:cs typeface="Roboto"/>
              </a:rPr>
            </a:br>
            <a:endParaRPr lang="en" sz="2800" kern="1200" dirty="0">
              <a:solidFill>
                <a:srgbClr val="FFFFFF"/>
              </a:solidFill>
              <a:latin typeface="Roboto"/>
              <a:ea typeface="Roboto"/>
              <a:cs typeface="Roboto"/>
            </a:endParaRPr>
          </a:p>
          <a:p>
            <a:pPr marL="1371600" lvl="1" indent="-485775" defTabSz="1371600">
              <a:buClrTx/>
              <a:buFont typeface="Courier New"/>
              <a:buChar char="o"/>
            </a:pPr>
            <a:r>
              <a:rPr lang="en" sz="2800" kern="1200" dirty="0">
                <a:latin typeface="Roboto"/>
                <a:ea typeface="Roboto"/>
                <a:cs typeface="Roboto"/>
              </a:rPr>
              <a:t>Ongoing issue of of inability to attract and retain physicians to practice in this field of medicine due to insufficient remuneration structure for complexity of work</a:t>
            </a:r>
            <a:r>
              <a:rPr lang="en" sz="2800" kern="1200" dirty="0">
                <a:solidFill>
                  <a:srgbClr val="FFFFFF"/>
                </a:solidFill>
                <a:latin typeface="Roboto"/>
                <a:ea typeface="Roboto"/>
                <a:cs typeface="Roboto"/>
              </a:rPr>
              <a:t>ual</a:t>
            </a:r>
          </a:p>
        </p:txBody>
      </p:sp>
      <p:sp>
        <p:nvSpPr>
          <p:cNvPr id="3" name="Rectangle 2">
            <a:extLst>
              <a:ext uri="{FF2B5EF4-FFF2-40B4-BE49-F238E27FC236}">
                <a16:creationId xmlns:a16="http://schemas.microsoft.com/office/drawing/2014/main" id="{F05E57C9-F529-B648-70E8-F9C262179378}"/>
              </a:ext>
            </a:extLst>
          </p:cNvPr>
          <p:cNvSpPr/>
          <p:nvPr/>
        </p:nvSpPr>
        <p:spPr>
          <a:xfrm>
            <a:off x="216026" y="3668908"/>
            <a:ext cx="4937813" cy="1063448"/>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
        <p:nvSpPr>
          <p:cNvPr id="4" name="Rectangle 3">
            <a:extLst>
              <a:ext uri="{FF2B5EF4-FFF2-40B4-BE49-F238E27FC236}">
                <a16:creationId xmlns:a16="http://schemas.microsoft.com/office/drawing/2014/main" id="{7C2CC282-97D8-C583-D9F4-6915017699BF}"/>
              </a:ext>
            </a:extLst>
          </p:cNvPr>
          <p:cNvSpPr/>
          <p:nvPr/>
        </p:nvSpPr>
        <p:spPr>
          <a:xfrm>
            <a:off x="83081" y="3539291"/>
            <a:ext cx="5234162" cy="1395776"/>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Tree>
    <p:extLst>
      <p:ext uri="{BB962C8B-B14F-4D97-AF65-F5344CB8AC3E}">
        <p14:creationId xmlns:p14="http://schemas.microsoft.com/office/powerpoint/2010/main" val="16504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C378-B786-2F8D-2224-A508F029C59F}"/>
              </a:ext>
            </a:extLst>
          </p:cNvPr>
          <p:cNvSpPr>
            <a:spLocks noGrp="1"/>
          </p:cNvSpPr>
          <p:nvPr>
            <p:ph type="title"/>
          </p:nvPr>
        </p:nvSpPr>
        <p:spPr>
          <a:xfrm>
            <a:off x="1034175" y="724875"/>
            <a:ext cx="16094876" cy="1362000"/>
          </a:xfrm>
        </p:spPr>
        <p:txBody>
          <a:bodyPr/>
          <a:lstStyle/>
          <a:p>
            <a:r>
              <a:rPr lang="en-CA" dirty="0">
                <a:latin typeface="Aptos" panose="020B0004020202020204" pitchFamily="34" charset="0"/>
              </a:rPr>
              <a:t>2020-21:  Implementation Plan</a:t>
            </a:r>
          </a:p>
        </p:txBody>
      </p:sp>
      <p:sp>
        <p:nvSpPr>
          <p:cNvPr id="3" name="Text Placeholder 2">
            <a:extLst>
              <a:ext uri="{FF2B5EF4-FFF2-40B4-BE49-F238E27FC236}">
                <a16:creationId xmlns:a16="http://schemas.microsoft.com/office/drawing/2014/main" id="{7EDF6A7C-5109-3779-BCBD-74057F19938F}"/>
              </a:ext>
            </a:extLst>
          </p:cNvPr>
          <p:cNvSpPr>
            <a:spLocks noGrp="1"/>
          </p:cNvSpPr>
          <p:nvPr>
            <p:ph type="body" idx="1"/>
          </p:nvPr>
        </p:nvSpPr>
        <p:spPr>
          <a:xfrm>
            <a:off x="1716675" y="4098674"/>
            <a:ext cx="14886904" cy="5651381"/>
          </a:xfrm>
        </p:spPr>
        <p:txBody>
          <a:bodyPr>
            <a:normAutofit/>
          </a:bodyPr>
          <a:lstStyle/>
          <a:p>
            <a:r>
              <a:rPr lang="en-US" sz="2800" dirty="0">
                <a:latin typeface="Aptos" panose="020B0004020202020204" pitchFamily="34" charset="0"/>
              </a:rPr>
              <a:t>In 2020, then Minister of Health, Minister Christine Elliott appointed Dr Brian Schwartz, Vice President Public Health Ontario to develop an Action Plan to implement the recommendation in the Task Force report.  </a:t>
            </a:r>
          </a:p>
          <a:p>
            <a:r>
              <a:rPr lang="en-US" sz="2800" dirty="0">
                <a:latin typeface="Aptos" panose="020B0004020202020204" pitchFamily="34" charset="0"/>
              </a:rPr>
              <a:t>Timeline:  6 months</a:t>
            </a:r>
          </a:p>
          <a:p>
            <a:r>
              <a:rPr lang="en-US" sz="2800" dirty="0">
                <a:latin typeface="Aptos" panose="020B0004020202020204" pitchFamily="34" charset="0"/>
              </a:rPr>
              <a:t>Covid hit and the report was not completed until Summer 2021.</a:t>
            </a:r>
          </a:p>
          <a:p>
            <a:r>
              <a:rPr lang="en-US" sz="2800" dirty="0">
                <a:latin typeface="Aptos" panose="020B0004020202020204" pitchFamily="34" charset="0"/>
              </a:rPr>
              <a:t>Change of Health Minister to Minister Jones.</a:t>
            </a:r>
          </a:p>
          <a:p>
            <a:endParaRPr lang="en-US" sz="2800" dirty="0">
              <a:latin typeface="Aptos" panose="020B0004020202020204" pitchFamily="34" charset="0"/>
            </a:endParaRPr>
          </a:p>
          <a:p>
            <a:r>
              <a:rPr lang="en-US" sz="2800" dirty="0">
                <a:latin typeface="Aptos" panose="020B0004020202020204" pitchFamily="34" charset="0"/>
              </a:rPr>
              <a:t>The report was called </a:t>
            </a:r>
            <a:r>
              <a:rPr lang="en-US" sz="2800" b="1" dirty="0">
                <a:latin typeface="Aptos" panose="020B0004020202020204" pitchFamily="34" charset="0"/>
              </a:rPr>
              <a:t>Laying the Groundwork</a:t>
            </a:r>
            <a:r>
              <a:rPr lang="en-US" sz="2800" dirty="0">
                <a:latin typeface="Aptos" panose="020B0004020202020204" pitchFamily="34" charset="0"/>
              </a:rPr>
              <a:t> </a:t>
            </a:r>
          </a:p>
          <a:p>
            <a:endParaRPr lang="en-US" sz="2800" dirty="0">
              <a:latin typeface="Aptos" panose="020B0004020202020204" pitchFamily="34" charset="0"/>
            </a:endParaRPr>
          </a:p>
          <a:p>
            <a:r>
              <a:rPr lang="en-US" sz="2800" dirty="0">
                <a:latin typeface="Aptos" panose="020B0004020202020204" pitchFamily="34" charset="0"/>
              </a:rPr>
              <a:t>Since that time, CareNow Ontario (formerly MEAO) received no response to countless requests for updates and to release of the report..</a:t>
            </a:r>
            <a:endParaRPr lang="en-CA" sz="2800" b="1" dirty="0">
              <a:latin typeface="Aptos" panose="020B0004020202020204" pitchFamily="34" charset="0"/>
            </a:endParaRPr>
          </a:p>
          <a:p>
            <a:pPr marL="82550" indent="0">
              <a:buNone/>
            </a:pPr>
            <a:endParaRPr lang="en-CA" dirty="0"/>
          </a:p>
        </p:txBody>
      </p:sp>
    </p:spTree>
    <p:extLst>
      <p:ext uri="{BB962C8B-B14F-4D97-AF65-F5344CB8AC3E}">
        <p14:creationId xmlns:p14="http://schemas.microsoft.com/office/powerpoint/2010/main" val="4030010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237295B-6CE3-95C9-044A-0DC50F7CDE9A}"/>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A3B69231-70C9-E381-DCD4-8ECB5B7E0DD2}"/>
              </a:ext>
            </a:extLst>
          </p:cNvPr>
          <p:cNvSpPr/>
          <p:nvPr/>
        </p:nvSpPr>
        <p:spPr>
          <a:xfrm>
            <a:off x="7974419" y="3476846"/>
            <a:ext cx="9537406" cy="5237717"/>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pPr defTabSz="914445"/>
            <a:r>
              <a:rPr lang="en-CA" sz="5400" dirty="0">
                <a:latin typeface="Aptos" panose="020B0004020202020204" pitchFamily="34" charset="0"/>
                <a:ea typeface="+mn-ea"/>
              </a:rPr>
              <a:t>Challenges and proposed solutions regarding the </a:t>
            </a:r>
          </a:p>
          <a:p>
            <a:pPr defTabSz="914445"/>
            <a:r>
              <a:rPr lang="en-CA" sz="5400" dirty="0">
                <a:latin typeface="Aptos" panose="020B0004020202020204" pitchFamily="34" charset="0"/>
                <a:ea typeface="+mn-ea"/>
              </a:rPr>
              <a:t>K037A OHIP service code for </a:t>
            </a:r>
          </a:p>
          <a:p>
            <a:pPr defTabSz="914445"/>
            <a:r>
              <a:rPr lang="en-CA" sz="5400" dirty="0">
                <a:latin typeface="Aptos" panose="020B0004020202020204" pitchFamily="34" charset="0"/>
                <a:ea typeface="+mn-ea"/>
              </a:rPr>
              <a:t>Fibromyalgia and ME/CFS care in Ontario. ​</a:t>
            </a:r>
          </a:p>
        </p:txBody>
      </p:sp>
      <p:pic>
        <p:nvPicPr>
          <p:cNvPr id="6" name="Picture 5">
            <a:extLst>
              <a:ext uri="{FF2B5EF4-FFF2-40B4-BE49-F238E27FC236}">
                <a16:creationId xmlns:a16="http://schemas.microsoft.com/office/drawing/2014/main" id="{8F98EB7B-AE52-8AFA-F826-2EFC15C186E3}"/>
              </a:ext>
            </a:extLst>
          </p:cNvPr>
          <p:cNvPicPr>
            <a:picLocks noChangeAspect="1"/>
          </p:cNvPicPr>
          <p:nvPr/>
        </p:nvPicPr>
        <p:blipFill>
          <a:blip r:embed="rId3"/>
          <a:stretch>
            <a:fillRect/>
          </a:stretch>
        </p:blipFill>
        <p:spPr>
          <a:xfrm rot="10800000" flipH="1">
            <a:off x="1615098" y="3034943"/>
            <a:ext cx="5942919" cy="4563558"/>
          </a:xfrm>
          <a:prstGeom prst="rect">
            <a:avLst/>
          </a:prstGeom>
        </p:spPr>
      </p:pic>
      <p:pic>
        <p:nvPicPr>
          <p:cNvPr id="3" name="Picture 2">
            <a:extLst>
              <a:ext uri="{FF2B5EF4-FFF2-40B4-BE49-F238E27FC236}">
                <a16:creationId xmlns:a16="http://schemas.microsoft.com/office/drawing/2014/main" id="{992717B9-9CF2-4366-6F18-152642915556}"/>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1532555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1800-878D-7BDC-9D82-DDB337DF4F9D}"/>
              </a:ext>
            </a:extLst>
          </p:cNvPr>
          <p:cNvSpPr>
            <a:spLocks noGrp="1"/>
          </p:cNvSpPr>
          <p:nvPr>
            <p:ph type="title"/>
          </p:nvPr>
        </p:nvSpPr>
        <p:spPr/>
        <p:txBody>
          <a:bodyPr/>
          <a:lstStyle/>
          <a:p>
            <a:r>
              <a:rPr lang="en-CA" dirty="0">
                <a:latin typeface="Aptos" panose="020B0004020202020204" pitchFamily="34" charset="0"/>
              </a:rPr>
              <a:t>Current Issues with K037A</a:t>
            </a:r>
          </a:p>
        </p:txBody>
      </p:sp>
      <p:sp>
        <p:nvSpPr>
          <p:cNvPr id="3" name="Text Placeholder 2">
            <a:extLst>
              <a:ext uri="{FF2B5EF4-FFF2-40B4-BE49-F238E27FC236}">
                <a16:creationId xmlns:a16="http://schemas.microsoft.com/office/drawing/2014/main" id="{3BE287DE-DB8F-D5C3-FAEE-52B719CEEDCA}"/>
              </a:ext>
            </a:extLst>
          </p:cNvPr>
          <p:cNvSpPr>
            <a:spLocks noGrp="1"/>
          </p:cNvSpPr>
          <p:nvPr>
            <p:ph type="body" idx="1"/>
          </p:nvPr>
        </p:nvSpPr>
        <p:spPr>
          <a:xfrm>
            <a:off x="1716676" y="4098675"/>
            <a:ext cx="14019512" cy="5463450"/>
          </a:xfrm>
        </p:spPr>
        <p:txBody>
          <a:bodyPr>
            <a:normAutofit/>
          </a:bodyPr>
          <a:lstStyle/>
          <a:p>
            <a:pPr marL="457200" indent="-374333"/>
            <a:r>
              <a:rPr lang="en-CA" sz="2800" dirty="0">
                <a:latin typeface="Aptos" panose="020B0004020202020204" pitchFamily="34" charset="0"/>
              </a:rPr>
              <a:t>Established in 2007, K037A is the sole service fee code for ME/CFS and Fibromyalgia care in Ontario, compensating only for direct patient communication. ​</a:t>
            </a:r>
            <a:br>
              <a:rPr lang="en-CA" sz="2800" dirty="0">
                <a:latin typeface="Aptos" panose="020B0004020202020204" pitchFamily="34" charset="0"/>
              </a:rPr>
            </a:br>
            <a:endParaRPr lang="en-US" sz="2800" dirty="0">
              <a:latin typeface="Aptos" panose="020B0004020202020204" pitchFamily="34" charset="0"/>
            </a:endParaRPr>
          </a:p>
          <a:p>
            <a:pPr marL="457200" indent="-374333"/>
            <a:r>
              <a:rPr lang="en-CA" sz="2800" dirty="0">
                <a:latin typeface="Aptos" panose="020B0004020202020204" pitchFamily="34" charset="0"/>
              </a:rPr>
              <a:t>Physicians spend significant unpaid time (1-2 hours pre-visit and 2-3 hours post-visit) on chart reviews and report writing, leading to financial strain and volunteerism of about 50% of their clinical time. ​</a:t>
            </a:r>
            <a:br>
              <a:rPr lang="en-CA" sz="2800" dirty="0">
                <a:latin typeface="Aptos" panose="020B0004020202020204" pitchFamily="34" charset="0"/>
              </a:rPr>
            </a:br>
            <a:endParaRPr lang="en-CA" sz="2800" dirty="0">
              <a:latin typeface="Aptos" panose="020B0004020202020204" pitchFamily="34" charset="0"/>
            </a:endParaRPr>
          </a:p>
          <a:p>
            <a:pPr marL="457200" indent="-374333"/>
            <a:r>
              <a:rPr lang="en-CA" sz="2800" dirty="0">
                <a:latin typeface="Aptos" panose="020B0004020202020204" pitchFamily="34" charset="0"/>
              </a:rPr>
              <a:t>The demand for care has surged post-pandemic, yet the remuneration model deters new physicians from entering this specialized field, and also has resulted in a 75% attrition rate over a 10-year period among trained physicians who completed specialized training in this area of medicine. </a:t>
            </a:r>
          </a:p>
        </p:txBody>
      </p:sp>
    </p:spTree>
    <p:extLst>
      <p:ext uri="{BB962C8B-B14F-4D97-AF65-F5344CB8AC3E}">
        <p14:creationId xmlns:p14="http://schemas.microsoft.com/office/powerpoint/2010/main" val="2142825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A97B-3BE5-336A-72FA-FBEC3C34CEAB}"/>
              </a:ext>
            </a:extLst>
          </p:cNvPr>
          <p:cNvSpPr>
            <a:spLocks noGrp="1"/>
          </p:cNvSpPr>
          <p:nvPr>
            <p:ph type="title"/>
          </p:nvPr>
        </p:nvSpPr>
        <p:spPr>
          <a:xfrm>
            <a:off x="1034175" y="1180214"/>
            <a:ext cx="15531351" cy="906662"/>
          </a:xfrm>
        </p:spPr>
        <p:txBody>
          <a:bodyPr/>
          <a:lstStyle/>
          <a:p>
            <a:r>
              <a:rPr lang="en-CA" dirty="0">
                <a:latin typeface="Aptos" panose="020B0004020202020204" pitchFamily="34" charset="0"/>
              </a:rPr>
              <a:t>Efforts to Address the Issue</a:t>
            </a:r>
          </a:p>
        </p:txBody>
      </p:sp>
      <p:sp>
        <p:nvSpPr>
          <p:cNvPr id="3" name="Text Placeholder 2">
            <a:extLst>
              <a:ext uri="{FF2B5EF4-FFF2-40B4-BE49-F238E27FC236}">
                <a16:creationId xmlns:a16="http://schemas.microsoft.com/office/drawing/2014/main" id="{03A7CD91-79D0-3817-7A9B-5A1F8EF73612}"/>
              </a:ext>
            </a:extLst>
          </p:cNvPr>
          <p:cNvSpPr>
            <a:spLocks noGrp="1"/>
          </p:cNvSpPr>
          <p:nvPr>
            <p:ph type="body" idx="1"/>
          </p:nvPr>
        </p:nvSpPr>
        <p:spPr>
          <a:xfrm>
            <a:off x="1716676" y="4098675"/>
            <a:ext cx="14264060" cy="4526100"/>
          </a:xfrm>
        </p:spPr>
        <p:txBody>
          <a:bodyPr/>
          <a:lstStyle/>
          <a:p>
            <a:pPr marL="457200" indent="-374333"/>
            <a:r>
              <a:rPr lang="en-CA" sz="2800" dirty="0">
                <a:latin typeface="Aptos" panose="020B0004020202020204" pitchFamily="34" charset="0"/>
              </a:rPr>
              <a:t>The Ministry of Health (MOH) has stated that OHIP fee concerns need to be addressed by the Ontario Medical Association (OMA), which has not prioritized this issue due to competing interests from other Medical Interest Groups (MIGs).</a:t>
            </a:r>
            <a:endParaRPr lang="en-US" sz="2800" dirty="0">
              <a:latin typeface="Aptos" panose="020B0004020202020204" pitchFamily="34" charset="0"/>
            </a:endParaRPr>
          </a:p>
          <a:p>
            <a:pPr marL="457200" indent="-374333"/>
            <a:endParaRPr lang="en-CA" sz="2800" dirty="0">
              <a:latin typeface="Aptos" panose="020B0004020202020204" pitchFamily="34" charset="0"/>
            </a:endParaRPr>
          </a:p>
          <a:p>
            <a:pPr marL="457200" indent="-374333"/>
            <a:r>
              <a:rPr lang="en-CA" sz="2800" dirty="0">
                <a:latin typeface="Aptos" panose="020B0004020202020204" pitchFamily="34" charset="0"/>
              </a:rPr>
              <a:t>The current lack of a sufficient number of practicing physicians prevents the formation of a dedicated MIG, perpetuating the cycle of inadequate representation and support. ​</a:t>
            </a:r>
          </a:p>
          <a:p>
            <a:pPr marL="457200" indent="-374333"/>
            <a:endParaRPr lang="en-CA" dirty="0"/>
          </a:p>
        </p:txBody>
      </p:sp>
    </p:spTree>
    <p:extLst>
      <p:ext uri="{BB962C8B-B14F-4D97-AF65-F5344CB8AC3E}">
        <p14:creationId xmlns:p14="http://schemas.microsoft.com/office/powerpoint/2010/main" val="3004864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F15A-EBD1-CF89-A022-DAC7B3DACDD4}"/>
              </a:ext>
            </a:extLst>
          </p:cNvPr>
          <p:cNvSpPr>
            <a:spLocks noGrp="1"/>
          </p:cNvSpPr>
          <p:nvPr>
            <p:ph type="title"/>
          </p:nvPr>
        </p:nvSpPr>
        <p:spPr/>
        <p:txBody>
          <a:bodyPr/>
          <a:lstStyle/>
          <a:p>
            <a:r>
              <a:rPr lang="en-CA" dirty="0">
                <a:latin typeface="Aptos" panose="020B0004020202020204" pitchFamily="34" charset="0"/>
              </a:rPr>
              <a:t>Proposed Solutions</a:t>
            </a:r>
          </a:p>
        </p:txBody>
      </p:sp>
      <p:sp>
        <p:nvSpPr>
          <p:cNvPr id="3" name="Text Placeholder 2">
            <a:extLst>
              <a:ext uri="{FF2B5EF4-FFF2-40B4-BE49-F238E27FC236}">
                <a16:creationId xmlns:a16="http://schemas.microsoft.com/office/drawing/2014/main" id="{981EEA39-234E-71E3-9889-06B2C28CBE93}"/>
              </a:ext>
            </a:extLst>
          </p:cNvPr>
          <p:cNvSpPr>
            <a:spLocks noGrp="1"/>
          </p:cNvSpPr>
          <p:nvPr>
            <p:ph type="body" idx="1"/>
          </p:nvPr>
        </p:nvSpPr>
        <p:spPr>
          <a:xfrm>
            <a:off x="1490542" y="4098675"/>
            <a:ext cx="15191942" cy="4526100"/>
          </a:xfrm>
        </p:spPr>
        <p:txBody>
          <a:bodyPr>
            <a:normAutofit lnSpcReduction="10000"/>
          </a:bodyPr>
          <a:lstStyle/>
          <a:p>
            <a:pPr marL="457200" indent="-374333"/>
            <a:r>
              <a:rPr lang="en-CA" sz="2800" dirty="0">
                <a:latin typeface="Aptos" panose="020B0004020202020204" pitchFamily="34" charset="0"/>
              </a:rPr>
              <a:t>A dedicated OMA leader should collaborate with focused practice physicians to modernize K037A, incorporating a premium for their specialized work. ​</a:t>
            </a:r>
            <a:endParaRPr lang="en-US" sz="2800" dirty="0">
              <a:latin typeface="Aptos" panose="020B0004020202020204" pitchFamily="34" charset="0"/>
            </a:endParaRPr>
          </a:p>
          <a:p>
            <a:pPr marL="457200" indent="-374333"/>
            <a:endParaRPr lang="en-CA" sz="2800" dirty="0">
              <a:latin typeface="Aptos" panose="020B0004020202020204" pitchFamily="34" charset="0"/>
            </a:endParaRPr>
          </a:p>
          <a:p>
            <a:pPr marL="457200" indent="-374333"/>
            <a:r>
              <a:rPr lang="en-CA" sz="2800" dirty="0">
                <a:latin typeface="Aptos" panose="020B0004020202020204" pitchFamily="34" charset="0"/>
              </a:rPr>
              <a:t>The remuneration model must include compensation for both pre- and post-visit activities to ensure fair and equitable payment for the complexity of care provided.</a:t>
            </a:r>
          </a:p>
          <a:p>
            <a:pPr marL="457200" indent="-374333"/>
            <a:endParaRPr lang="en-CA" sz="2800" dirty="0">
              <a:latin typeface="Aptos" panose="020B0004020202020204" pitchFamily="34" charset="0"/>
            </a:endParaRPr>
          </a:p>
          <a:p>
            <a:pPr marL="82867" indent="0">
              <a:buNone/>
            </a:pPr>
            <a:r>
              <a:rPr lang="en-CA" sz="2800" b="1" dirty="0">
                <a:latin typeface="Aptos" panose="020B0004020202020204" pitchFamily="34" charset="0"/>
              </a:rPr>
              <a:t>Next Steps</a:t>
            </a:r>
          </a:p>
          <a:p>
            <a:pPr marL="82867" indent="0">
              <a:buNone/>
            </a:pPr>
            <a:endParaRPr lang="en-CA" sz="2800" dirty="0">
              <a:latin typeface="Aptos" panose="020B0004020202020204" pitchFamily="34" charset="0"/>
            </a:endParaRPr>
          </a:p>
          <a:p>
            <a:pPr marL="597217" indent="-514350">
              <a:buFont typeface="+mj-lt"/>
              <a:buAutoNum type="arabicPeriod"/>
            </a:pPr>
            <a:r>
              <a:rPr lang="en-CA" sz="2800" dirty="0">
                <a:latin typeface="Aptos" panose="020B0004020202020204" pitchFamily="34" charset="0"/>
              </a:rPr>
              <a:t>CareNow Ontario to advocate with the OMA and the Ministry of Health for the proposed changes to K037</a:t>
            </a:r>
          </a:p>
          <a:p>
            <a:pPr marL="457200" indent="-374333"/>
            <a:endParaRPr lang="en-CA" dirty="0"/>
          </a:p>
        </p:txBody>
      </p:sp>
    </p:spTree>
    <p:extLst>
      <p:ext uri="{BB962C8B-B14F-4D97-AF65-F5344CB8AC3E}">
        <p14:creationId xmlns:p14="http://schemas.microsoft.com/office/powerpoint/2010/main" val="1194477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FE81-650E-8662-00A6-7B38000841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0DD68E-8B92-A814-FDBF-D7D8A9CBB9D3}"/>
              </a:ext>
            </a:extLst>
          </p:cNvPr>
          <p:cNvSpPr>
            <a:spLocks noGrp="1"/>
          </p:cNvSpPr>
          <p:nvPr>
            <p:ph type="title"/>
          </p:nvPr>
        </p:nvSpPr>
        <p:spPr/>
        <p:txBody>
          <a:bodyPr/>
          <a:lstStyle/>
          <a:p>
            <a:pPr algn="ctr"/>
            <a:br>
              <a:rPr lang="en-CA" sz="7200" dirty="0">
                <a:latin typeface="Aptos" panose="020B0004020202020204" pitchFamily="34" charset="0"/>
              </a:rPr>
            </a:br>
            <a:br>
              <a:rPr lang="en-CA" sz="7200" dirty="0">
                <a:latin typeface="Aptos" panose="020B0004020202020204" pitchFamily="34" charset="0"/>
              </a:rPr>
            </a:br>
            <a:br>
              <a:rPr lang="en-CA" sz="7200" dirty="0">
                <a:latin typeface="Aptos" panose="020B0004020202020204" pitchFamily="34" charset="0"/>
              </a:rPr>
            </a:br>
            <a:r>
              <a:rPr lang="en-CA" sz="7200" dirty="0">
                <a:latin typeface="Aptos" panose="020B0004020202020204" pitchFamily="34" charset="0"/>
              </a:rPr>
              <a:t>Questions</a:t>
            </a:r>
          </a:p>
        </p:txBody>
      </p:sp>
    </p:spTree>
    <p:extLst>
      <p:ext uri="{BB962C8B-B14F-4D97-AF65-F5344CB8AC3E}">
        <p14:creationId xmlns:p14="http://schemas.microsoft.com/office/powerpoint/2010/main" val="1336789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0E264DB4-69F5-84AB-FE6D-2D3B7965D286}"/>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6E3858AF-0A80-B6E6-CAB2-B4679CBE1C5D}"/>
              </a:ext>
            </a:extLst>
          </p:cNvPr>
          <p:cNvSpPr/>
          <p:nvPr/>
        </p:nvSpPr>
        <p:spPr>
          <a:xfrm>
            <a:off x="7974419" y="664030"/>
            <a:ext cx="9537406" cy="8050534"/>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pPr defTabSz="914445"/>
            <a:r>
              <a:rPr lang="en-CA" sz="5400" dirty="0">
                <a:latin typeface="Aptos" panose="020B0004020202020204" pitchFamily="34" charset="0"/>
                <a:ea typeface="+mn-ea"/>
              </a:rPr>
              <a:t>Thank You to all members and friends of </a:t>
            </a:r>
            <a:r>
              <a:rPr lang="en-CA" sz="5400" b="1" dirty="0">
                <a:latin typeface="Aptos" panose="020B0004020202020204" pitchFamily="34" charset="0"/>
                <a:ea typeface="+mn-ea"/>
              </a:rPr>
              <a:t>CareNow Ontario </a:t>
            </a:r>
            <a:r>
              <a:rPr lang="en-CA" sz="5400" dirty="0">
                <a:latin typeface="Aptos" panose="020B0004020202020204" pitchFamily="34" charset="0"/>
                <a:ea typeface="+mn-ea"/>
              </a:rPr>
              <a:t>for participating</a:t>
            </a:r>
          </a:p>
          <a:p>
            <a:pPr defTabSz="914445"/>
            <a:endParaRPr lang="en-CA" sz="5400" dirty="0">
              <a:latin typeface="Aptos" panose="020B0004020202020204" pitchFamily="34" charset="0"/>
              <a:ea typeface="+mn-ea"/>
            </a:endParaRPr>
          </a:p>
          <a:p>
            <a:pPr defTabSz="914445"/>
            <a:r>
              <a:rPr lang="en-CA" sz="5400" dirty="0">
                <a:latin typeface="Aptos" panose="020B0004020202020204" pitchFamily="34" charset="0"/>
                <a:ea typeface="+mn-ea"/>
              </a:rPr>
              <a:t>If you are not a member – please join CareNow Ontario</a:t>
            </a:r>
          </a:p>
          <a:p>
            <a:pPr defTabSz="914445"/>
            <a:endParaRPr lang="en-CA" sz="5400" dirty="0">
              <a:latin typeface="Aptos" panose="020B0004020202020204" pitchFamily="34" charset="0"/>
              <a:ea typeface="+mn-ea"/>
            </a:endParaRPr>
          </a:p>
          <a:p>
            <a:pPr defTabSz="914445"/>
            <a:r>
              <a:rPr lang="en-CA" sz="5400" b="1" dirty="0">
                <a:solidFill>
                  <a:schemeClr val="accent3">
                    <a:lumMod val="75000"/>
                  </a:schemeClr>
                </a:solidFill>
                <a:latin typeface="Aptos" panose="020B0004020202020204" pitchFamily="34" charset="0"/>
                <a:ea typeface="+mn-ea"/>
              </a:rPr>
              <a:t>WE NEED YOUR VOICE</a:t>
            </a:r>
          </a:p>
          <a:p>
            <a:pPr defTabSz="914445"/>
            <a:endParaRPr lang="en-CA" sz="5400" dirty="0">
              <a:latin typeface="Aptos" panose="020B0004020202020204" pitchFamily="34" charset="0"/>
              <a:ea typeface="+mn-ea"/>
            </a:endParaRPr>
          </a:p>
        </p:txBody>
      </p:sp>
      <p:pic>
        <p:nvPicPr>
          <p:cNvPr id="6" name="Picture 5">
            <a:extLst>
              <a:ext uri="{FF2B5EF4-FFF2-40B4-BE49-F238E27FC236}">
                <a16:creationId xmlns:a16="http://schemas.microsoft.com/office/drawing/2014/main" id="{10AA7063-3AE0-277F-F903-6D6CAB23577B}"/>
              </a:ext>
            </a:extLst>
          </p:cNvPr>
          <p:cNvPicPr>
            <a:picLocks noChangeAspect="1"/>
          </p:cNvPicPr>
          <p:nvPr/>
        </p:nvPicPr>
        <p:blipFill>
          <a:blip r:embed="rId3"/>
          <a:stretch>
            <a:fillRect/>
          </a:stretch>
        </p:blipFill>
        <p:spPr>
          <a:xfrm rot="10800000" flipH="1">
            <a:off x="776175" y="422372"/>
            <a:ext cx="5942919" cy="4563558"/>
          </a:xfrm>
          <a:prstGeom prst="rect">
            <a:avLst/>
          </a:prstGeom>
        </p:spPr>
      </p:pic>
      <p:pic>
        <p:nvPicPr>
          <p:cNvPr id="3" name="Picture 2">
            <a:extLst>
              <a:ext uri="{FF2B5EF4-FFF2-40B4-BE49-F238E27FC236}">
                <a16:creationId xmlns:a16="http://schemas.microsoft.com/office/drawing/2014/main" id="{DBBE0DA5-FEF9-58C1-4457-77B1B375F993}"/>
              </a:ext>
            </a:extLst>
          </p:cNvPr>
          <p:cNvPicPr>
            <a:picLocks noChangeAspect="1"/>
          </p:cNvPicPr>
          <p:nvPr/>
        </p:nvPicPr>
        <p:blipFill>
          <a:blip r:embed="rId4"/>
          <a:stretch>
            <a:fillRect/>
          </a:stretch>
        </p:blipFill>
        <p:spPr>
          <a:xfrm>
            <a:off x="15614217" y="9598299"/>
            <a:ext cx="2522133" cy="572283"/>
          </a:xfrm>
          <a:prstGeom prst="rect">
            <a:avLst/>
          </a:prstGeom>
        </p:spPr>
      </p:pic>
      <p:sp>
        <p:nvSpPr>
          <p:cNvPr id="2" name="TextBox 1">
            <a:extLst>
              <a:ext uri="{FF2B5EF4-FFF2-40B4-BE49-F238E27FC236}">
                <a16:creationId xmlns:a16="http://schemas.microsoft.com/office/drawing/2014/main" id="{89D2949B-F5AF-6599-5F07-35A6941461F7}"/>
              </a:ext>
            </a:extLst>
          </p:cNvPr>
          <p:cNvSpPr txBox="1"/>
          <p:nvPr/>
        </p:nvSpPr>
        <p:spPr>
          <a:xfrm>
            <a:off x="1001486" y="6008914"/>
            <a:ext cx="5388428" cy="2862322"/>
          </a:xfrm>
          <a:prstGeom prst="rect">
            <a:avLst/>
          </a:prstGeom>
          <a:noFill/>
        </p:spPr>
        <p:txBody>
          <a:bodyPr wrap="square" rtlCol="0">
            <a:spAutoFit/>
          </a:bodyPr>
          <a:lstStyle/>
          <a:p>
            <a:pPr defTabSz="914445"/>
            <a:r>
              <a:rPr lang="en-CA" sz="3600" dirty="0">
                <a:latin typeface="Aptos" panose="020B0004020202020204" pitchFamily="34" charset="0"/>
              </a:rPr>
              <a:t>To join go to:</a:t>
            </a:r>
          </a:p>
          <a:p>
            <a:pPr defTabSz="914445"/>
            <a:endParaRPr lang="en-CA" sz="3600" dirty="0">
              <a:latin typeface="Aptos" panose="020B0004020202020204" pitchFamily="34" charset="0"/>
            </a:endParaRPr>
          </a:p>
          <a:p>
            <a:pPr defTabSz="914445"/>
            <a:r>
              <a:rPr lang="en-CA" sz="3600" dirty="0">
                <a:latin typeface="Aptos" panose="020B0004020202020204" pitchFamily="34" charset="0"/>
              </a:rPr>
              <a:t>https://www.canadahelps.org/en/charities/Care-Now-Ontario/</a:t>
            </a:r>
          </a:p>
        </p:txBody>
      </p:sp>
    </p:spTree>
    <p:extLst>
      <p:ext uri="{BB962C8B-B14F-4D97-AF65-F5344CB8AC3E}">
        <p14:creationId xmlns:p14="http://schemas.microsoft.com/office/powerpoint/2010/main" val="329818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F808-A7C9-96AC-AF5D-2053BEDA7AF9}"/>
              </a:ext>
            </a:extLst>
          </p:cNvPr>
          <p:cNvSpPr>
            <a:spLocks noGrp="1"/>
          </p:cNvSpPr>
          <p:nvPr>
            <p:ph type="title"/>
          </p:nvPr>
        </p:nvSpPr>
        <p:spPr>
          <a:xfrm>
            <a:off x="1034174" y="829339"/>
            <a:ext cx="16116141" cy="1257535"/>
          </a:xfrm>
        </p:spPr>
        <p:txBody>
          <a:bodyPr/>
          <a:lstStyle/>
          <a:p>
            <a:r>
              <a:rPr lang="en-CA" dirty="0">
                <a:latin typeface="Aptos" panose="020B0004020202020204" pitchFamily="34" charset="0"/>
              </a:rPr>
              <a:t>2022-25:  NDP and the FOI request</a:t>
            </a:r>
          </a:p>
        </p:txBody>
      </p:sp>
      <p:sp>
        <p:nvSpPr>
          <p:cNvPr id="3" name="Text Placeholder 2">
            <a:extLst>
              <a:ext uri="{FF2B5EF4-FFF2-40B4-BE49-F238E27FC236}">
                <a16:creationId xmlns:a16="http://schemas.microsoft.com/office/drawing/2014/main" id="{B4839D6B-5AB6-1E6B-4E46-965131EEAD41}"/>
              </a:ext>
            </a:extLst>
          </p:cNvPr>
          <p:cNvSpPr>
            <a:spLocks noGrp="1"/>
          </p:cNvSpPr>
          <p:nvPr>
            <p:ph type="body" idx="1"/>
          </p:nvPr>
        </p:nvSpPr>
        <p:spPr>
          <a:xfrm>
            <a:off x="946298" y="4098675"/>
            <a:ext cx="15406575" cy="4526100"/>
          </a:xfrm>
        </p:spPr>
        <p:txBody>
          <a:bodyPr>
            <a:noAutofit/>
          </a:bodyPr>
          <a:lstStyle/>
          <a:p>
            <a:r>
              <a:rPr lang="en-CA" sz="2800" dirty="0">
                <a:latin typeface="Aptos" panose="020B0004020202020204" pitchFamily="34" charset="0"/>
              </a:rPr>
              <a:t>In 2022, France Gelinas, health critic, NDP submitted a Freedom of Information request to release the full report</a:t>
            </a:r>
          </a:p>
          <a:p>
            <a:endParaRPr lang="en-CA" sz="2800" dirty="0">
              <a:latin typeface="Aptos" panose="020B0004020202020204" pitchFamily="34" charset="0"/>
            </a:endParaRPr>
          </a:p>
          <a:p>
            <a:r>
              <a:rPr lang="en-CA" sz="2800" dirty="0">
                <a:latin typeface="Aptos" panose="020B0004020202020204" pitchFamily="34" charset="0"/>
              </a:rPr>
              <a:t>At one point a redacted report was released. It only had the title, table of content and people that were consulted</a:t>
            </a:r>
          </a:p>
          <a:p>
            <a:endParaRPr lang="en-CA" sz="2800" dirty="0">
              <a:latin typeface="Aptos" panose="020B0004020202020204" pitchFamily="34" charset="0"/>
            </a:endParaRPr>
          </a:p>
          <a:p>
            <a:r>
              <a:rPr lang="en-CA" sz="2800" dirty="0">
                <a:latin typeface="Aptos" panose="020B0004020202020204" pitchFamily="34" charset="0"/>
              </a:rPr>
              <a:t>The NDP did an appeal with no results</a:t>
            </a:r>
          </a:p>
          <a:p>
            <a:endParaRPr lang="en-CA" sz="2800" dirty="0">
              <a:latin typeface="Aptos" panose="020B0004020202020204" pitchFamily="34" charset="0"/>
            </a:endParaRPr>
          </a:p>
          <a:p>
            <a:r>
              <a:rPr lang="en-CA" sz="2800" dirty="0">
                <a:latin typeface="Aptos" panose="020B0004020202020204" pitchFamily="34" charset="0"/>
              </a:rPr>
              <a:t>They did one final appeal and to our mutual surprise the report was released in its entirety in June 2025 to the NDP </a:t>
            </a:r>
          </a:p>
        </p:txBody>
      </p:sp>
    </p:spTree>
    <p:extLst>
      <p:ext uri="{BB962C8B-B14F-4D97-AF65-F5344CB8AC3E}">
        <p14:creationId xmlns:p14="http://schemas.microsoft.com/office/powerpoint/2010/main" val="399328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5948-5DFB-1C07-AA0D-7FF7C3E56757}"/>
              </a:ext>
            </a:extLst>
          </p:cNvPr>
          <p:cNvSpPr>
            <a:spLocks noGrp="1"/>
          </p:cNvSpPr>
          <p:nvPr>
            <p:ph type="title"/>
          </p:nvPr>
        </p:nvSpPr>
        <p:spPr>
          <a:xfrm>
            <a:off x="1034174" y="724875"/>
            <a:ext cx="17253825" cy="1362000"/>
          </a:xfrm>
        </p:spPr>
        <p:txBody>
          <a:bodyPr/>
          <a:lstStyle/>
          <a:p>
            <a:r>
              <a:rPr lang="en-CA" dirty="0">
                <a:latin typeface="Aptos" panose="020B0004020202020204" pitchFamily="34" charset="0"/>
              </a:rPr>
              <a:t>2025:  NDP releases it to CareNow Ontario</a:t>
            </a:r>
          </a:p>
        </p:txBody>
      </p:sp>
      <p:sp>
        <p:nvSpPr>
          <p:cNvPr id="3" name="Text Placeholder 2">
            <a:extLst>
              <a:ext uri="{FF2B5EF4-FFF2-40B4-BE49-F238E27FC236}">
                <a16:creationId xmlns:a16="http://schemas.microsoft.com/office/drawing/2014/main" id="{AFD4CA70-1205-3DA9-A0E6-EC7A4E1033DF}"/>
              </a:ext>
            </a:extLst>
          </p:cNvPr>
          <p:cNvSpPr>
            <a:spLocks noGrp="1"/>
          </p:cNvSpPr>
          <p:nvPr>
            <p:ph type="body" idx="1"/>
          </p:nvPr>
        </p:nvSpPr>
        <p:spPr>
          <a:xfrm>
            <a:off x="834173" y="3646967"/>
            <a:ext cx="14763790" cy="5915158"/>
          </a:xfrm>
        </p:spPr>
        <p:txBody>
          <a:bodyPr>
            <a:normAutofit lnSpcReduction="10000"/>
          </a:bodyPr>
          <a:lstStyle/>
          <a:p>
            <a:r>
              <a:rPr lang="en-CA" sz="3000" dirty="0">
                <a:latin typeface="Aptos" panose="020B0004020202020204" pitchFamily="34" charset="0"/>
              </a:rPr>
              <a:t>The government had no intention to release this report any more than was directed by the FOI commissioner.</a:t>
            </a:r>
          </a:p>
          <a:p>
            <a:endParaRPr lang="en-CA" sz="3000" dirty="0">
              <a:latin typeface="Aptos" panose="020B0004020202020204" pitchFamily="34" charset="0"/>
            </a:endParaRPr>
          </a:p>
          <a:p>
            <a:r>
              <a:rPr lang="en-CA" sz="3000" dirty="0">
                <a:latin typeface="Aptos" panose="020B0004020202020204" pitchFamily="34" charset="0"/>
              </a:rPr>
              <a:t>Therefore they only provided the required copy to the NDP.</a:t>
            </a:r>
          </a:p>
          <a:p>
            <a:endParaRPr lang="en-CA" sz="3000" dirty="0">
              <a:latin typeface="Aptos" panose="020B0004020202020204" pitchFamily="34" charset="0"/>
            </a:endParaRPr>
          </a:p>
          <a:p>
            <a:r>
              <a:rPr lang="en-CA" sz="3000" dirty="0">
                <a:latin typeface="Aptos" panose="020B0004020202020204" pitchFamily="34" charset="0"/>
              </a:rPr>
              <a:t>The NDP provided CareNow Ontario with a copy of the full report.</a:t>
            </a:r>
          </a:p>
          <a:p>
            <a:endParaRPr lang="en-CA" sz="3000" dirty="0">
              <a:latin typeface="Aptos" panose="020B0004020202020204" pitchFamily="34" charset="0"/>
            </a:endParaRPr>
          </a:p>
          <a:p>
            <a:r>
              <a:rPr lang="en-CA" sz="3000" dirty="0">
                <a:latin typeface="Aptos" panose="020B0004020202020204" pitchFamily="34" charset="0"/>
              </a:rPr>
              <a:t>To date the report has only been released to the Friends of CareNow Ontario and our members.</a:t>
            </a:r>
          </a:p>
          <a:p>
            <a:endParaRPr lang="en-CA" sz="3000" dirty="0">
              <a:latin typeface="Aptos" panose="020B0004020202020204" pitchFamily="34" charset="0"/>
            </a:endParaRPr>
          </a:p>
          <a:p>
            <a:pPr marL="82550" indent="0" algn="ctr">
              <a:buNone/>
            </a:pPr>
            <a:r>
              <a:rPr lang="en-CA" sz="7200" dirty="0">
                <a:latin typeface="Aptos" panose="020B0004020202020204" pitchFamily="34" charset="0"/>
              </a:rPr>
              <a:t>Huge thank you to the NDP</a:t>
            </a:r>
          </a:p>
        </p:txBody>
      </p:sp>
    </p:spTree>
    <p:extLst>
      <p:ext uri="{BB962C8B-B14F-4D97-AF65-F5344CB8AC3E}">
        <p14:creationId xmlns:p14="http://schemas.microsoft.com/office/powerpoint/2010/main" val="726930879"/>
      </p:ext>
    </p:extLst>
  </p:cSld>
  <p:clrMapOvr>
    <a:masterClrMapping/>
  </p:clrMapOvr>
</p:sld>
</file>

<file path=ppt/theme/theme1.xml><?xml version="1.0" encoding="utf-8"?>
<a:theme xmlns:a="http://schemas.openxmlformats.org/drawingml/2006/main" name="Blue and White Simple Basic Company Roadmap Presentation">
  <a:themeElements>
    <a:clrScheme name="Custom 1">
      <a:dk1>
        <a:srgbClr val="000000"/>
      </a:dk1>
      <a:lt1>
        <a:srgbClr val="FFFFFF"/>
      </a:lt1>
      <a:dk2>
        <a:srgbClr val="000000"/>
      </a:dk2>
      <a:lt2>
        <a:srgbClr val="EEECE1"/>
      </a:lt2>
      <a:accent1>
        <a:srgbClr val="3C8ACA"/>
      </a:accent1>
      <a:accent2>
        <a:srgbClr val="F6F6F6"/>
      </a:accent2>
      <a:accent3>
        <a:srgbClr val="69BD46"/>
      </a:accent3>
      <a:accent4>
        <a:srgbClr val="8861AA"/>
      </a:accent4>
      <a:accent5>
        <a:srgbClr val="5E5E5E"/>
      </a:accent5>
      <a:accent6>
        <a:srgbClr val="D8D8D8"/>
      </a:accent6>
      <a:hlink>
        <a:srgbClr val="0C48B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Blue and White Simple Basic Company Roadmap Presentation">
  <a:themeElements>
    <a:clrScheme name="Custom 1">
      <a:dk1>
        <a:srgbClr val="000000"/>
      </a:dk1>
      <a:lt1>
        <a:srgbClr val="FFFFFF"/>
      </a:lt1>
      <a:dk2>
        <a:srgbClr val="000000"/>
      </a:dk2>
      <a:lt2>
        <a:srgbClr val="EEECE1"/>
      </a:lt2>
      <a:accent1>
        <a:srgbClr val="3C8ACA"/>
      </a:accent1>
      <a:accent2>
        <a:srgbClr val="F6F6F6"/>
      </a:accent2>
      <a:accent3>
        <a:srgbClr val="69BD46"/>
      </a:accent3>
      <a:accent4>
        <a:srgbClr val="8861AA"/>
      </a:accent4>
      <a:accent5>
        <a:srgbClr val="5E5E5E"/>
      </a:accent5>
      <a:accent6>
        <a:srgbClr val="D8D8D8"/>
      </a:accent6>
      <a:hlink>
        <a:srgbClr val="0C48B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{3097707D-BCB9-354F-863A-13C405B2F8A8}tf10001120</Template>
  <TotalTime>1815</TotalTime>
  <Words>6132</Words>
  <Application>Microsoft Macintosh PowerPoint</Application>
  <PresentationFormat>Custom</PresentationFormat>
  <Paragraphs>529</Paragraphs>
  <Slides>75</Slides>
  <Notes>13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75</vt:i4>
      </vt:variant>
    </vt:vector>
  </HeadingPairs>
  <TitlesOfParts>
    <vt:vector size="92" baseType="lpstr">
      <vt:lpstr>Roboto</vt:lpstr>
      <vt:lpstr>CenturyGothic-Bold</vt:lpstr>
      <vt:lpstr>Aptos Display</vt:lpstr>
      <vt:lpstr>Calibri</vt:lpstr>
      <vt:lpstr>Montserrat Black</vt:lpstr>
      <vt:lpstr>Apots</vt:lpstr>
      <vt:lpstr>Montserrat</vt:lpstr>
      <vt:lpstr>Wingdings</vt:lpstr>
      <vt:lpstr>Courier New</vt:lpstr>
      <vt:lpstr>Tenor Sans</vt:lpstr>
      <vt:lpstr>Roboto,Sans-Serif</vt:lpstr>
      <vt:lpstr>Aptos</vt:lpstr>
      <vt:lpstr>Assistant</vt:lpstr>
      <vt:lpstr>Arial</vt:lpstr>
      <vt:lpstr>Blue and White Simple Basic Company Roadmap Presentation</vt:lpstr>
      <vt:lpstr>Custom Design</vt:lpstr>
      <vt:lpstr>1_Blue and White Simple Basic Company Roadmap Presentation</vt:lpstr>
      <vt:lpstr>PowerPoint Presentation</vt:lpstr>
      <vt:lpstr>PowerPoint Presentation</vt:lpstr>
      <vt:lpstr>It Started in 2010</vt:lpstr>
      <vt:lpstr>2012-13:  Blueprint for OCEEH</vt:lpstr>
      <vt:lpstr>2013: blue print for Ontario Centre for Excellence in Environmental Health (OCEEH)</vt:lpstr>
      <vt:lpstr>2016  - Government Task Force was established</vt:lpstr>
      <vt:lpstr>2020-21:  Implementation Plan</vt:lpstr>
      <vt:lpstr>2022-25:  NDP and the FOI request</vt:lpstr>
      <vt:lpstr>2025:  NDP releases it to CareNow Ontario</vt:lpstr>
      <vt:lpstr>PowerPoint Presentation</vt:lpstr>
      <vt:lpstr>Mandate</vt:lpstr>
      <vt:lpstr>Mandate</vt:lpstr>
      <vt:lpstr>PowerPoint Presentation</vt:lpstr>
      <vt:lpstr>PowerPoint Presentation</vt:lpstr>
      <vt:lpstr>Proposed action plan’s four pillars </vt:lpstr>
      <vt:lpstr>Recommendation #1- Environmental Conditions Organization (ECO) and Leadership Model for Ontario TFEH Recommendation #8</vt:lpstr>
      <vt:lpstr>PowerPoint Presentation</vt:lpstr>
      <vt:lpstr>#2 – Develop a Primary Care Plan TFEH Recommendations #1.3, #3, #3.1, #4</vt:lpstr>
      <vt:lpstr>#3 - Clinical Guidelines and Information  TFEH Recommendation #2 </vt:lpstr>
      <vt:lpstr>#4 - Research and Evaluation  TFEH Recommendation #7 </vt:lpstr>
      <vt:lpstr> Financial Summary</vt:lpstr>
      <vt:lpstr>PowerPoint Presentation</vt:lpstr>
      <vt:lpstr>Letter to Minister, Sept 2025:  Key Request</vt:lpstr>
      <vt:lpstr>We have not received any response….</vt:lpstr>
      <vt:lpstr>PowerPoint Presentation</vt:lpstr>
      <vt:lpstr>PowerPoint Presentation</vt:lpstr>
      <vt:lpstr>PowerPoint Presentation</vt:lpstr>
      <vt:lpstr>PowerPoint Presentation</vt:lpstr>
      <vt:lpstr>Development of ME/CFS, FM and POTS Primary Care Clinical Tools</vt:lpstr>
      <vt:lpstr>CEP Tools Landing Page</vt:lpstr>
      <vt:lpstr>Dissemination and Engagement Gaps….</vt:lpstr>
      <vt:lpstr>Dissemination and Engagement Gaps….</vt:lpstr>
      <vt:lpstr>Strengthening Dissemination and Uptake</vt:lpstr>
      <vt:lpstr>Implement a Dissemination Strategy</vt:lpstr>
      <vt:lpstr>Ontario Wide Clinical Tool Dissemination and Evaluation Project</vt:lpstr>
      <vt:lpstr>Ontario Wide Clinical Tool Dissemination and Evaluation Project</vt:lpstr>
      <vt:lpstr>Ontario Wide Clinical Tool Dissemination and Evaluation Project</vt:lpstr>
      <vt:lpstr>Ontario Wide Clinical Tool Dissemination and Evaluation Project</vt:lpstr>
      <vt:lpstr>   Questions</vt:lpstr>
      <vt:lpstr>PowerPoint Presentation</vt:lpstr>
      <vt:lpstr>MULTIPLE NAMES AND WHY WE CHOSE MCS/TILT</vt:lpstr>
      <vt:lpstr>WHY WE ARE NOW USING THE TERM MCS/TILT</vt:lpstr>
      <vt:lpstr>Why CARENOW ONTARIO is initiating a coalition supporting safe care for MCS/TILT in hospitals (1)</vt:lpstr>
      <vt:lpstr>Why is CARENOW ONTARIO initiating a coalition supporting safe care for MCS/TILT in hospitals (2)</vt:lpstr>
      <vt:lpstr>PATIENTS CAN’T AVOID HOSPITALS AT CRUCIAL TIMES …</vt:lpstr>
      <vt:lpstr>HOSPITALS WITHOUT AIR QUALITY ACCESIBILITY PROTOCOLS FOR MCS/TILT ARE LIKE HOSPITALS WITHOU RAMPS OR ELEVATORS FOR THE MOBILITY IMPAIRED</vt:lpstr>
      <vt:lpstr>HOSPITALS ARE HIGH DANGER ZONES FOR PEOPLE WITH MCS/TILT DUE TO …</vt:lpstr>
      <vt:lpstr>WHAT ARE THE MAIN CHEMICAL CULPRITS IN THIS  NEGATIVE SYNERGY? (1) </vt:lpstr>
      <vt:lpstr>WHAT ARE THE MAIN CHEMICAL CULPRITS IN THIS  NEGATIVE SYNERGY? </vt:lpstr>
      <vt:lpstr>WHAT ARE THE MAIN CHEMICAL CULPRITS IN THIS  NEGATIVE SYNERGY? (3)</vt:lpstr>
      <vt:lpstr>LESSONS LEARNED OVER 25 YEARS OF TRYING</vt:lpstr>
      <vt:lpstr>LESSONS LEARNED OVER 25 YEARS OF TRYING – PREPAREDNESS IS CRITICAL</vt:lpstr>
      <vt:lpstr>WE HAVE A DRAFT TOOLKIT THAT WE HAVE BEGUN TO SHARE WITH ALLIES</vt:lpstr>
      <vt:lpstr>The wording on the cover page for the toolkit document says it all: </vt:lpstr>
      <vt:lpstr>THE 3 KEY PRINCIPLES FOR SAFER CARE AND HOSPITAL PREPAREDNESS PRESENT THROUGHOUT THE TOOLKIT</vt:lpstr>
      <vt:lpstr>FIVE ACTION STEPS HOSPITALS WILL NEED TO TAKE TO BE COMPETENT AND ACHIEVE PREPAREDNESS ADDRESSED IN DETAIL IN THE TOOLKIT’S PLAN AND SUPPORTING DOCUMENTATION</vt:lpstr>
      <vt:lpstr>FIVE ACTION STEPS HOSPITALS WILL NEED TO TAKE TO BE COMPETENT AND ACHIEVE PREPAREDNESS ADDRESSED IN DETAIL IN THE TOOLKIT’S PLAN AND SUPPORTING DOCUMENTATION </vt:lpstr>
      <vt:lpstr>FIVE ACTION STEPS HOSPITALS WILL NEED TO TAKE TO BE COMPETENT AND ACHIEVE PREPAREDNESS ADDRESSED IN DETAIL IN THE TOOLKIT’S PLAN AND SUPPORTING DOCUMENTATION </vt:lpstr>
      <vt:lpstr>FIVE ACTION STEPS HOSPITALS WILL NEED TO TAKE TO BE COMPETENT AND ACHIEVE PREPAREDNESS ADDRESSED IN DETAIL IN THE TOOLKIT’S PLAN AND SUPPORTING DOCUMENTATION </vt:lpstr>
      <vt:lpstr>FIVE ACTION STEPS HOSPITALS WILL NEED TO TAKE TO BE COMPETENT AND ACHIEVE PREPAREDNESS ADDRESSED IN DETAIL IN THE TOOLKIT’S PLAN AND SUPPORTING DOCUMENTATION</vt:lpstr>
      <vt:lpstr>SEVEN COMPONENT DOCUMENTS IN THE TOOLKIT – EACH WITH A PURPOSE</vt:lpstr>
      <vt:lpstr>Next Steps </vt:lpstr>
      <vt:lpstr>Next Steps</vt:lpstr>
      <vt:lpstr>Next Steps</vt:lpstr>
      <vt:lpstr>   Questions</vt:lpstr>
      <vt:lpstr>PLEASE WRITE TO US WITH YOUR EXPERIENCES IN HOSPITALS   THEY WOULD STRENGTHEN THE TOOLKIT A LOT! </vt:lpstr>
      <vt:lpstr>      Clinical Care:</vt:lpstr>
      <vt:lpstr>Clinical Care:  Focused Practice Designation</vt:lpstr>
      <vt:lpstr>Clinical Care:   K037A</vt:lpstr>
      <vt:lpstr>PowerPoint Presentation</vt:lpstr>
      <vt:lpstr>Current Issues with K037A</vt:lpstr>
      <vt:lpstr>Efforts to Address the Issue</vt:lpstr>
      <vt:lpstr>Proposed Solutions</vt:lpstr>
      <vt:lpst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dc:creator>
  <cp:lastModifiedBy>J Philip De Groot</cp:lastModifiedBy>
  <cp:revision>17</cp:revision>
  <dcterms:modified xsi:type="dcterms:W3CDTF">2025-11-22T17:00:23Z</dcterms:modified>
</cp:coreProperties>
</file>